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05" r:id="rId2"/>
    <p:sldId id="280"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3" r:id="rId23"/>
    <p:sldId id="304" r:id="rId24"/>
    <p:sldId id="300" r:id="rId25"/>
    <p:sldId id="301" r:id="rId26"/>
    <p:sldId id="302" r:id="rId27"/>
    <p:sldId id="306" r:id="rId28"/>
    <p:sldId id="30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8E2B"/>
    <a:srgbClr val="5136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D7469-F881-4AF7-BFC1-DAA138261B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8974748-367E-4F02-86CB-A2F623FE7F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459582-DEDF-4CA3-9D13-3ADC7CB86ECE}" type="datetimeFigureOut">
              <a:rPr lang="en-US" smtClean="0"/>
              <a:t>4/13/2018</a:t>
            </a:fld>
            <a:endParaRPr lang="en-US"/>
          </a:p>
        </p:txBody>
      </p:sp>
      <p:sp>
        <p:nvSpPr>
          <p:cNvPr id="4" name="Footer Placeholder 3">
            <a:extLst>
              <a:ext uri="{FF2B5EF4-FFF2-40B4-BE49-F238E27FC236}">
                <a16:creationId xmlns:a16="http://schemas.microsoft.com/office/drawing/2014/main" id="{1DE7462C-99D2-4782-BD4E-14B0A9BAD9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4808DD-7008-45A7-A662-C64325CA48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F33684-1B14-471B-95B4-BD9817C6E61F}" type="slidenum">
              <a:rPr lang="en-US" smtClean="0"/>
              <a:t>‹#›</a:t>
            </a:fld>
            <a:endParaRPr lang="en-US"/>
          </a:p>
        </p:txBody>
      </p:sp>
    </p:spTree>
    <p:extLst>
      <p:ext uri="{BB962C8B-B14F-4D97-AF65-F5344CB8AC3E}">
        <p14:creationId xmlns:p14="http://schemas.microsoft.com/office/powerpoint/2010/main" val="2054056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24BA6-EAED-463E-963E-B0B1E063E3DE}"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2741A-1916-447B-B4F8-287BA686ACFF}" type="slidenum">
              <a:rPr lang="en-US" smtClean="0"/>
              <a:t>‹#›</a:t>
            </a:fld>
            <a:endParaRPr lang="en-US"/>
          </a:p>
        </p:txBody>
      </p:sp>
    </p:spTree>
    <p:extLst>
      <p:ext uri="{BB962C8B-B14F-4D97-AF65-F5344CB8AC3E}">
        <p14:creationId xmlns:p14="http://schemas.microsoft.com/office/powerpoint/2010/main" val="1897882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2</a:t>
            </a:fld>
            <a:endParaRPr lang="en-US"/>
          </a:p>
        </p:txBody>
      </p:sp>
    </p:spTree>
    <p:extLst>
      <p:ext uri="{BB962C8B-B14F-4D97-AF65-F5344CB8AC3E}">
        <p14:creationId xmlns:p14="http://schemas.microsoft.com/office/powerpoint/2010/main" val="975103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11</a:t>
            </a:fld>
            <a:endParaRPr lang="en-US"/>
          </a:p>
        </p:txBody>
      </p:sp>
    </p:spTree>
    <p:extLst>
      <p:ext uri="{BB962C8B-B14F-4D97-AF65-F5344CB8AC3E}">
        <p14:creationId xmlns:p14="http://schemas.microsoft.com/office/powerpoint/2010/main" val="601521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12</a:t>
            </a:fld>
            <a:endParaRPr lang="en-US"/>
          </a:p>
        </p:txBody>
      </p:sp>
    </p:spTree>
    <p:extLst>
      <p:ext uri="{BB962C8B-B14F-4D97-AF65-F5344CB8AC3E}">
        <p14:creationId xmlns:p14="http://schemas.microsoft.com/office/powerpoint/2010/main" val="175993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13</a:t>
            </a:fld>
            <a:endParaRPr lang="en-US"/>
          </a:p>
        </p:txBody>
      </p:sp>
    </p:spTree>
    <p:extLst>
      <p:ext uri="{BB962C8B-B14F-4D97-AF65-F5344CB8AC3E}">
        <p14:creationId xmlns:p14="http://schemas.microsoft.com/office/powerpoint/2010/main" val="3527529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14</a:t>
            </a:fld>
            <a:endParaRPr lang="en-US"/>
          </a:p>
        </p:txBody>
      </p:sp>
    </p:spTree>
    <p:extLst>
      <p:ext uri="{BB962C8B-B14F-4D97-AF65-F5344CB8AC3E}">
        <p14:creationId xmlns:p14="http://schemas.microsoft.com/office/powerpoint/2010/main" val="2303217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15</a:t>
            </a:fld>
            <a:endParaRPr lang="en-US"/>
          </a:p>
        </p:txBody>
      </p:sp>
    </p:spTree>
    <p:extLst>
      <p:ext uri="{BB962C8B-B14F-4D97-AF65-F5344CB8AC3E}">
        <p14:creationId xmlns:p14="http://schemas.microsoft.com/office/powerpoint/2010/main" val="99860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16</a:t>
            </a:fld>
            <a:endParaRPr lang="en-US"/>
          </a:p>
        </p:txBody>
      </p:sp>
    </p:spTree>
    <p:extLst>
      <p:ext uri="{BB962C8B-B14F-4D97-AF65-F5344CB8AC3E}">
        <p14:creationId xmlns:p14="http://schemas.microsoft.com/office/powerpoint/2010/main" val="1950428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17</a:t>
            </a:fld>
            <a:endParaRPr lang="en-US"/>
          </a:p>
        </p:txBody>
      </p:sp>
    </p:spTree>
    <p:extLst>
      <p:ext uri="{BB962C8B-B14F-4D97-AF65-F5344CB8AC3E}">
        <p14:creationId xmlns:p14="http://schemas.microsoft.com/office/powerpoint/2010/main" val="4062996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18</a:t>
            </a:fld>
            <a:endParaRPr lang="en-US"/>
          </a:p>
        </p:txBody>
      </p:sp>
    </p:spTree>
    <p:extLst>
      <p:ext uri="{BB962C8B-B14F-4D97-AF65-F5344CB8AC3E}">
        <p14:creationId xmlns:p14="http://schemas.microsoft.com/office/powerpoint/2010/main" val="3956071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19</a:t>
            </a:fld>
            <a:endParaRPr lang="en-US"/>
          </a:p>
        </p:txBody>
      </p:sp>
    </p:spTree>
    <p:extLst>
      <p:ext uri="{BB962C8B-B14F-4D97-AF65-F5344CB8AC3E}">
        <p14:creationId xmlns:p14="http://schemas.microsoft.com/office/powerpoint/2010/main" val="4258782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20</a:t>
            </a:fld>
            <a:endParaRPr lang="en-US"/>
          </a:p>
        </p:txBody>
      </p:sp>
    </p:spTree>
    <p:extLst>
      <p:ext uri="{BB962C8B-B14F-4D97-AF65-F5344CB8AC3E}">
        <p14:creationId xmlns:p14="http://schemas.microsoft.com/office/powerpoint/2010/main" val="2653274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3</a:t>
            </a:fld>
            <a:endParaRPr lang="en-US"/>
          </a:p>
        </p:txBody>
      </p:sp>
    </p:spTree>
    <p:extLst>
      <p:ext uri="{BB962C8B-B14F-4D97-AF65-F5344CB8AC3E}">
        <p14:creationId xmlns:p14="http://schemas.microsoft.com/office/powerpoint/2010/main" val="1055784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21</a:t>
            </a:fld>
            <a:endParaRPr lang="en-US"/>
          </a:p>
        </p:txBody>
      </p:sp>
    </p:spTree>
    <p:extLst>
      <p:ext uri="{BB962C8B-B14F-4D97-AF65-F5344CB8AC3E}">
        <p14:creationId xmlns:p14="http://schemas.microsoft.com/office/powerpoint/2010/main" val="3356687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22</a:t>
            </a:fld>
            <a:endParaRPr lang="en-US"/>
          </a:p>
        </p:txBody>
      </p:sp>
    </p:spTree>
    <p:extLst>
      <p:ext uri="{BB962C8B-B14F-4D97-AF65-F5344CB8AC3E}">
        <p14:creationId xmlns:p14="http://schemas.microsoft.com/office/powerpoint/2010/main" val="1521461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23</a:t>
            </a:fld>
            <a:endParaRPr lang="en-US"/>
          </a:p>
        </p:txBody>
      </p:sp>
    </p:spTree>
    <p:extLst>
      <p:ext uri="{BB962C8B-B14F-4D97-AF65-F5344CB8AC3E}">
        <p14:creationId xmlns:p14="http://schemas.microsoft.com/office/powerpoint/2010/main" val="1890870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24</a:t>
            </a:fld>
            <a:endParaRPr lang="en-US"/>
          </a:p>
        </p:txBody>
      </p:sp>
    </p:spTree>
    <p:extLst>
      <p:ext uri="{BB962C8B-B14F-4D97-AF65-F5344CB8AC3E}">
        <p14:creationId xmlns:p14="http://schemas.microsoft.com/office/powerpoint/2010/main" val="4166552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25</a:t>
            </a:fld>
            <a:endParaRPr lang="en-US"/>
          </a:p>
        </p:txBody>
      </p:sp>
    </p:spTree>
    <p:extLst>
      <p:ext uri="{BB962C8B-B14F-4D97-AF65-F5344CB8AC3E}">
        <p14:creationId xmlns:p14="http://schemas.microsoft.com/office/powerpoint/2010/main" val="1247710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26</a:t>
            </a:fld>
            <a:endParaRPr lang="en-US"/>
          </a:p>
        </p:txBody>
      </p:sp>
    </p:spTree>
    <p:extLst>
      <p:ext uri="{BB962C8B-B14F-4D97-AF65-F5344CB8AC3E}">
        <p14:creationId xmlns:p14="http://schemas.microsoft.com/office/powerpoint/2010/main" val="1874084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4</a:t>
            </a:fld>
            <a:endParaRPr lang="en-US"/>
          </a:p>
        </p:txBody>
      </p:sp>
    </p:spTree>
    <p:extLst>
      <p:ext uri="{BB962C8B-B14F-4D97-AF65-F5344CB8AC3E}">
        <p14:creationId xmlns:p14="http://schemas.microsoft.com/office/powerpoint/2010/main" val="651973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5</a:t>
            </a:fld>
            <a:endParaRPr lang="en-US"/>
          </a:p>
        </p:txBody>
      </p:sp>
    </p:spTree>
    <p:extLst>
      <p:ext uri="{BB962C8B-B14F-4D97-AF65-F5344CB8AC3E}">
        <p14:creationId xmlns:p14="http://schemas.microsoft.com/office/powerpoint/2010/main" val="2894873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6</a:t>
            </a:fld>
            <a:endParaRPr lang="en-US"/>
          </a:p>
        </p:txBody>
      </p:sp>
    </p:spTree>
    <p:extLst>
      <p:ext uri="{BB962C8B-B14F-4D97-AF65-F5344CB8AC3E}">
        <p14:creationId xmlns:p14="http://schemas.microsoft.com/office/powerpoint/2010/main" val="2531695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7</a:t>
            </a:fld>
            <a:endParaRPr lang="en-US"/>
          </a:p>
        </p:txBody>
      </p:sp>
    </p:spTree>
    <p:extLst>
      <p:ext uri="{BB962C8B-B14F-4D97-AF65-F5344CB8AC3E}">
        <p14:creationId xmlns:p14="http://schemas.microsoft.com/office/powerpoint/2010/main" val="1228062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8</a:t>
            </a:fld>
            <a:endParaRPr lang="en-US"/>
          </a:p>
        </p:txBody>
      </p:sp>
    </p:spTree>
    <p:extLst>
      <p:ext uri="{BB962C8B-B14F-4D97-AF65-F5344CB8AC3E}">
        <p14:creationId xmlns:p14="http://schemas.microsoft.com/office/powerpoint/2010/main" val="3321239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9</a:t>
            </a:fld>
            <a:endParaRPr lang="en-US"/>
          </a:p>
        </p:txBody>
      </p:sp>
    </p:spTree>
    <p:extLst>
      <p:ext uri="{BB962C8B-B14F-4D97-AF65-F5344CB8AC3E}">
        <p14:creationId xmlns:p14="http://schemas.microsoft.com/office/powerpoint/2010/main" val="3431264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help small and medium size businesses leverage technology to become more productive and profitable.   (Give examples of what we do for some of these companies.)</a:t>
            </a:r>
          </a:p>
        </p:txBody>
      </p:sp>
      <p:sp>
        <p:nvSpPr>
          <p:cNvPr id="4" name="Slide Number Placeholder 3"/>
          <p:cNvSpPr>
            <a:spLocks noGrp="1"/>
          </p:cNvSpPr>
          <p:nvPr>
            <p:ph type="sldNum" sz="quarter" idx="10"/>
          </p:nvPr>
        </p:nvSpPr>
        <p:spPr/>
        <p:txBody>
          <a:bodyPr/>
          <a:lstStyle/>
          <a:p>
            <a:fld id="{FDBBCF2E-69FE-467A-B1B4-3B738F14E4B0}" type="slidenum">
              <a:rPr lang="en-US" smtClean="0"/>
              <a:t>10</a:t>
            </a:fld>
            <a:endParaRPr lang="en-US"/>
          </a:p>
        </p:txBody>
      </p:sp>
    </p:spTree>
    <p:extLst>
      <p:ext uri="{BB962C8B-B14F-4D97-AF65-F5344CB8AC3E}">
        <p14:creationId xmlns:p14="http://schemas.microsoft.com/office/powerpoint/2010/main" val="2740371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331424-7449-4D23-8F6F-0EA008792FE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1229367661"/>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331424-7449-4D23-8F6F-0EA008792FE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1905104476"/>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331424-7449-4D23-8F6F-0EA008792FE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2457892515"/>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marL="228600" indent="-228600">
              <a:buFontTx/>
              <a:buBlip>
                <a:blip r:embed="rId2"/>
              </a:buBlip>
              <a:defRPr/>
            </a:lvl1pPr>
            <a:lvl2pPr marL="800100" indent="-342900">
              <a:buFontTx/>
              <a:buBlip>
                <a:blip r:embed="rId2"/>
              </a:buBlip>
              <a:defRPr/>
            </a:lvl2p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331424-7449-4D23-8F6F-0EA008792FE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352742293"/>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331424-7449-4D23-8F6F-0EA008792FE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3860503777"/>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331424-7449-4D23-8F6F-0EA008792FE4}"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367451838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331424-7449-4D23-8F6F-0EA008792FE4}"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1584655710"/>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331424-7449-4D23-8F6F-0EA008792FE4}"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3194854484"/>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31424-7449-4D23-8F6F-0EA008792FE4}"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2481177719"/>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331424-7449-4D23-8F6F-0EA008792FE4}"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946716136"/>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331424-7449-4D23-8F6F-0EA008792FE4}"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1219443364"/>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31424-7449-4D23-8F6F-0EA008792FE4}" type="datetimeFigureOut">
              <a:rPr lang="en-US" smtClean="0"/>
              <a:t>4/13/2018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52903-0EFD-43FB-A587-0A6AC4613943}" type="slidenum">
              <a:rPr lang="en-US" smtClean="0"/>
              <a:t>‹#›</a:t>
            </a:fld>
            <a:endParaRPr lang="en-US"/>
          </a:p>
        </p:txBody>
      </p:sp>
    </p:spTree>
    <p:extLst>
      <p:ext uri="{BB962C8B-B14F-4D97-AF65-F5344CB8AC3E}">
        <p14:creationId xmlns:p14="http://schemas.microsoft.com/office/powerpoint/2010/main" val="3625517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l" defTabSz="914400" rtl="0" eaLnBrk="1" latinLnBrk="0" hangingPunct="1">
        <a:lnSpc>
          <a:spcPct val="90000"/>
        </a:lnSpc>
        <a:spcBef>
          <a:spcPct val="0"/>
        </a:spcBef>
        <a:buNone/>
        <a:defRPr sz="4400" kern="1200">
          <a:solidFill>
            <a:srgbClr val="51362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1362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1362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1362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1362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1362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Reserved for Intro Picture</a:t>
            </a:r>
          </a:p>
        </p:txBody>
      </p:sp>
      <p:sp>
        <p:nvSpPr>
          <p:cNvPr id="3" name="Subtitle 2"/>
          <p:cNvSpPr>
            <a:spLocks noGrp="1"/>
          </p:cNvSpPr>
          <p:nvPr>
            <p:ph type="subTitle" idx="1"/>
          </p:nvPr>
        </p:nvSpPr>
        <p:spPr/>
        <p:txBody>
          <a:bodyPr/>
          <a:lstStyle/>
          <a:p>
            <a:r>
              <a:rPr lang="en-US" dirty="0"/>
              <a:t>Please contact Tim for Assistance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438026" y="3229531"/>
            <a:ext cx="9799478" cy="707886"/>
          </a:xfrm>
          <a:prstGeom prst="rect">
            <a:avLst/>
          </a:prstGeom>
          <a:noFill/>
        </p:spPr>
        <p:txBody>
          <a:bodyPr wrap="none" rtlCol="0">
            <a:spAutoFit/>
          </a:bodyPr>
          <a:lstStyle/>
          <a:p>
            <a:r>
              <a:rPr lang="en-US" sz="4000" dirty="0">
                <a:solidFill>
                  <a:schemeClr val="bg1"/>
                </a:solidFill>
                <a:latin typeface="Century Gothic" panose="020B0502020202020204" pitchFamily="34" charset="0"/>
              </a:rPr>
              <a:t>NAV MRP - “Marketing Runs the Place”</a:t>
            </a:r>
          </a:p>
        </p:txBody>
      </p:sp>
      <p:sp>
        <p:nvSpPr>
          <p:cNvPr id="6" name="TextBox 5"/>
          <p:cNvSpPr txBox="1"/>
          <p:nvPr/>
        </p:nvSpPr>
        <p:spPr>
          <a:xfrm>
            <a:off x="8553428" y="4854931"/>
            <a:ext cx="3923324" cy="1077218"/>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John Grant</a:t>
            </a:r>
          </a:p>
          <a:p>
            <a:r>
              <a:rPr lang="en-US" dirty="0">
                <a:solidFill>
                  <a:schemeClr val="bg1"/>
                </a:solidFill>
                <a:latin typeface="Century Gothic" panose="020B0502020202020204" pitchFamily="34" charset="0"/>
              </a:rPr>
              <a:t>Sr. Application Consultant</a:t>
            </a:r>
          </a:p>
          <a:p>
            <a:r>
              <a:rPr lang="en-US" dirty="0">
                <a:solidFill>
                  <a:schemeClr val="bg1"/>
                </a:solidFill>
                <a:latin typeface="Century Gothic" panose="020B0502020202020204" pitchFamily="34" charset="0"/>
              </a:rPr>
              <a:t>jgrant@innovia.com</a:t>
            </a:r>
          </a:p>
        </p:txBody>
      </p:sp>
      <p:sp>
        <p:nvSpPr>
          <p:cNvPr id="8" name="TextBox 7"/>
          <p:cNvSpPr txBox="1"/>
          <p:nvPr/>
        </p:nvSpPr>
        <p:spPr>
          <a:xfrm rot="19720396">
            <a:off x="947347" y="5334625"/>
            <a:ext cx="981359" cy="369332"/>
          </a:xfrm>
          <a:prstGeom prst="rect">
            <a:avLst/>
          </a:prstGeom>
          <a:noFill/>
        </p:spPr>
        <p:txBody>
          <a:bodyPr wrap="none" rtlCol="0">
            <a:spAutoFit/>
          </a:bodyPr>
          <a:lstStyle/>
          <a:p>
            <a:r>
              <a:rPr lang="en-US" i="1" dirty="0"/>
              <a:t>Picture</a:t>
            </a:r>
          </a:p>
        </p:txBody>
      </p:sp>
      <p:pic>
        <p:nvPicPr>
          <p:cNvPr id="14" name="Picture 13">
            <a:extLst>
              <a:ext uri="{FF2B5EF4-FFF2-40B4-BE49-F238E27FC236}">
                <a16:creationId xmlns:a16="http://schemas.microsoft.com/office/drawing/2014/main" id="{E97034D2-8DE2-48EE-A860-154C84B79AE2}"/>
              </a:ext>
            </a:extLst>
          </p:cNvPr>
          <p:cNvPicPr>
            <a:picLocks noChangeAspect="1"/>
          </p:cNvPicPr>
          <p:nvPr/>
        </p:nvPicPr>
        <p:blipFill>
          <a:blip r:embed="rId3"/>
          <a:stretch>
            <a:fillRect/>
          </a:stretch>
        </p:blipFill>
        <p:spPr>
          <a:xfrm>
            <a:off x="6224244" y="4517559"/>
            <a:ext cx="2260064" cy="2003463"/>
          </a:xfrm>
          <a:prstGeom prst="rect">
            <a:avLst/>
          </a:prstGeom>
        </p:spPr>
      </p:pic>
      <p:pic>
        <p:nvPicPr>
          <p:cNvPr id="11" name="Picture 10">
            <a:extLst>
              <a:ext uri="{FF2B5EF4-FFF2-40B4-BE49-F238E27FC236}">
                <a16:creationId xmlns:a16="http://schemas.microsoft.com/office/drawing/2014/main" id="{B1C7330C-DB91-4BD5-AC1F-BD5B740671A4}"/>
              </a:ext>
            </a:extLst>
          </p:cNvPr>
          <p:cNvPicPr>
            <a:picLocks noChangeAspect="1"/>
          </p:cNvPicPr>
          <p:nvPr/>
        </p:nvPicPr>
        <p:blipFill>
          <a:blip r:embed="rId4"/>
          <a:stretch>
            <a:fillRect/>
          </a:stretch>
        </p:blipFill>
        <p:spPr>
          <a:xfrm>
            <a:off x="138026" y="4499737"/>
            <a:ext cx="2600000" cy="2190476"/>
          </a:xfrm>
          <a:prstGeom prst="rect">
            <a:avLst/>
          </a:prstGeom>
        </p:spPr>
      </p:pic>
    </p:spTree>
    <p:extLst>
      <p:ext uri="{BB962C8B-B14F-4D97-AF65-F5344CB8AC3E}">
        <p14:creationId xmlns:p14="http://schemas.microsoft.com/office/powerpoint/2010/main" val="427853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67" y="373833"/>
            <a:ext cx="10515600" cy="1325563"/>
          </a:xfrm>
        </p:spPr>
        <p:txBody>
          <a:bodyPr/>
          <a:lstStyle/>
          <a:p>
            <a:r>
              <a:rPr lang="en-US" dirty="0">
                <a:solidFill>
                  <a:srgbClr val="F98E2B"/>
                </a:solidFill>
              </a:rPr>
              <a:t>Reorder Policies</a:t>
            </a:r>
          </a:p>
        </p:txBody>
      </p:sp>
      <p:sp>
        <p:nvSpPr>
          <p:cNvPr id="3" name="TextBox 2"/>
          <p:cNvSpPr txBox="1"/>
          <p:nvPr/>
        </p:nvSpPr>
        <p:spPr>
          <a:xfrm>
            <a:off x="820467" y="1437786"/>
            <a:ext cx="9860096" cy="2769989"/>
          </a:xfrm>
          <a:prstGeom prst="rect">
            <a:avLst/>
          </a:prstGeom>
          <a:noFill/>
        </p:spPr>
        <p:txBody>
          <a:bodyPr wrap="square" rtlCol="0">
            <a:spAutoFit/>
          </a:bodyPr>
          <a:lstStyle/>
          <a:p>
            <a:pPr defTabSz="932742">
              <a:defRPr/>
            </a:pPr>
            <a:r>
              <a:rPr lang="en-US" sz="2800" b="1" dirty="0"/>
              <a:t>Lot-for-Lot</a:t>
            </a:r>
          </a:p>
          <a:p>
            <a:pPr lvl="1" defTabSz="932742">
              <a:defRPr/>
            </a:pPr>
            <a:r>
              <a:rPr lang="en-US" sz="2800" dirty="0"/>
              <a:t>Generates an order proposal with a quantity that meets the sum of the requirements that are due in the planning period.</a:t>
            </a:r>
          </a:p>
          <a:p>
            <a:pPr lvl="1" defTabSz="932742">
              <a:defRPr/>
            </a:pPr>
            <a:endParaRPr lang="en-US" dirty="0"/>
          </a:p>
          <a:p>
            <a:pPr defTabSz="932742">
              <a:defRPr/>
            </a:pPr>
            <a:endParaRPr lang="en-US" sz="4400" b="1" dirty="0"/>
          </a:p>
        </p:txBody>
      </p:sp>
    </p:spTree>
    <p:extLst>
      <p:ext uri="{BB962C8B-B14F-4D97-AF65-F5344CB8AC3E}">
        <p14:creationId xmlns:p14="http://schemas.microsoft.com/office/powerpoint/2010/main" val="1055145427"/>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67" y="373833"/>
            <a:ext cx="10515600" cy="1325563"/>
          </a:xfrm>
        </p:spPr>
        <p:txBody>
          <a:bodyPr/>
          <a:lstStyle/>
          <a:p>
            <a:r>
              <a:rPr lang="en-US" dirty="0">
                <a:solidFill>
                  <a:srgbClr val="F98E2B"/>
                </a:solidFill>
              </a:rPr>
              <a:t>Reorder Policies</a:t>
            </a:r>
            <a:br>
              <a:rPr lang="en-US" dirty="0">
                <a:solidFill>
                  <a:srgbClr val="F98E2B"/>
                </a:solidFill>
              </a:rPr>
            </a:br>
            <a:r>
              <a:rPr lang="en-US" sz="2800" b="1" dirty="0"/>
              <a:t>Lot-for Lot</a:t>
            </a:r>
          </a:p>
        </p:txBody>
      </p:sp>
      <p:pic>
        <p:nvPicPr>
          <p:cNvPr id="4" name="Picture 3">
            <a:extLst>
              <a:ext uri="{FF2B5EF4-FFF2-40B4-BE49-F238E27FC236}">
                <a16:creationId xmlns:a16="http://schemas.microsoft.com/office/drawing/2014/main" id="{193DE917-0C51-4656-B8A9-69C0B4DD2635}"/>
              </a:ext>
            </a:extLst>
          </p:cNvPr>
          <p:cNvPicPr>
            <a:picLocks noChangeAspect="1"/>
          </p:cNvPicPr>
          <p:nvPr/>
        </p:nvPicPr>
        <p:blipFill>
          <a:blip r:embed="rId3"/>
          <a:stretch>
            <a:fillRect/>
          </a:stretch>
        </p:blipFill>
        <p:spPr>
          <a:xfrm>
            <a:off x="920409" y="1493474"/>
            <a:ext cx="10415658" cy="4335643"/>
          </a:xfrm>
          <a:prstGeom prst="rect">
            <a:avLst/>
          </a:prstGeom>
        </p:spPr>
      </p:pic>
    </p:spTree>
    <p:extLst>
      <p:ext uri="{BB962C8B-B14F-4D97-AF65-F5344CB8AC3E}">
        <p14:creationId xmlns:p14="http://schemas.microsoft.com/office/powerpoint/2010/main" val="1418182550"/>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67" y="189167"/>
            <a:ext cx="10515600" cy="1325563"/>
          </a:xfrm>
        </p:spPr>
        <p:txBody>
          <a:bodyPr/>
          <a:lstStyle/>
          <a:p>
            <a:r>
              <a:rPr lang="en-US" dirty="0">
                <a:solidFill>
                  <a:srgbClr val="F98E2B"/>
                </a:solidFill>
              </a:rPr>
              <a:t>Reorder Policies</a:t>
            </a:r>
          </a:p>
        </p:txBody>
      </p:sp>
      <p:sp>
        <p:nvSpPr>
          <p:cNvPr id="3" name="TextBox 2"/>
          <p:cNvSpPr txBox="1"/>
          <p:nvPr/>
        </p:nvSpPr>
        <p:spPr>
          <a:xfrm>
            <a:off x="820467" y="952755"/>
            <a:ext cx="11066733" cy="5940088"/>
          </a:xfrm>
          <a:prstGeom prst="rect">
            <a:avLst/>
          </a:prstGeom>
          <a:noFill/>
        </p:spPr>
        <p:txBody>
          <a:bodyPr wrap="square" rtlCol="0">
            <a:spAutoFit/>
          </a:bodyPr>
          <a:lstStyle/>
          <a:p>
            <a:pPr defTabSz="932742">
              <a:defRPr/>
            </a:pPr>
            <a:r>
              <a:rPr lang="en-US" sz="2800" b="1" dirty="0"/>
              <a:t>Order</a:t>
            </a:r>
          </a:p>
          <a:p>
            <a:pPr lvl="1" defTabSz="932742">
              <a:defRPr/>
            </a:pPr>
            <a:r>
              <a:rPr lang="en-US" sz="2800" dirty="0"/>
              <a:t>Generates an order for each requirement and does not use the planning period. An automatic reservation between the requirement and the corresponding replenishment order proposal is created. This preserves the customized information on the relevant orders and links them for inventory and costing.</a:t>
            </a:r>
          </a:p>
          <a:p>
            <a:pPr lvl="1" defTabSz="932742">
              <a:defRPr/>
            </a:pPr>
            <a:endParaRPr lang="en-US" sz="2800" dirty="0"/>
          </a:p>
          <a:p>
            <a:pPr lvl="1" defTabSz="932742">
              <a:defRPr/>
            </a:pPr>
            <a:r>
              <a:rPr lang="en-US" sz="2800" dirty="0"/>
              <a:t>Creating a manual reservation is an alternate method for setting aside items in inventory and designating them for use in a specific order.</a:t>
            </a:r>
          </a:p>
          <a:p>
            <a:pPr lvl="1" defTabSz="932742">
              <a:defRPr/>
            </a:pPr>
            <a:endParaRPr lang="en-US" sz="2800" dirty="0"/>
          </a:p>
          <a:p>
            <a:pPr defTabSz="932742">
              <a:defRPr/>
            </a:pPr>
            <a:endParaRPr lang="en-US" sz="4400" b="1" dirty="0"/>
          </a:p>
        </p:txBody>
      </p:sp>
    </p:spTree>
    <p:extLst>
      <p:ext uri="{BB962C8B-B14F-4D97-AF65-F5344CB8AC3E}">
        <p14:creationId xmlns:p14="http://schemas.microsoft.com/office/powerpoint/2010/main" val="1411004645"/>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67" y="373833"/>
            <a:ext cx="10515600" cy="1325563"/>
          </a:xfrm>
        </p:spPr>
        <p:txBody>
          <a:bodyPr/>
          <a:lstStyle/>
          <a:p>
            <a:r>
              <a:rPr lang="en-US" dirty="0">
                <a:solidFill>
                  <a:srgbClr val="F98E2B"/>
                </a:solidFill>
              </a:rPr>
              <a:t>Reorder Policies</a:t>
            </a:r>
            <a:br>
              <a:rPr lang="en-US" dirty="0">
                <a:solidFill>
                  <a:srgbClr val="F98E2B"/>
                </a:solidFill>
              </a:rPr>
            </a:br>
            <a:r>
              <a:rPr lang="en-US" sz="2800" b="1" dirty="0"/>
              <a:t>Order</a:t>
            </a:r>
          </a:p>
        </p:txBody>
      </p:sp>
      <p:pic>
        <p:nvPicPr>
          <p:cNvPr id="4" name="Picture 3">
            <a:extLst>
              <a:ext uri="{FF2B5EF4-FFF2-40B4-BE49-F238E27FC236}">
                <a16:creationId xmlns:a16="http://schemas.microsoft.com/office/drawing/2014/main" id="{928EFA18-1503-44B9-AEB9-C3DFAF8D6205}"/>
              </a:ext>
            </a:extLst>
          </p:cNvPr>
          <p:cNvPicPr>
            <a:picLocks noChangeAspect="1"/>
          </p:cNvPicPr>
          <p:nvPr/>
        </p:nvPicPr>
        <p:blipFill>
          <a:blip r:embed="rId3"/>
          <a:stretch>
            <a:fillRect/>
          </a:stretch>
        </p:blipFill>
        <p:spPr>
          <a:xfrm>
            <a:off x="988159" y="1557335"/>
            <a:ext cx="10670441" cy="4287205"/>
          </a:xfrm>
          <a:prstGeom prst="rect">
            <a:avLst/>
          </a:prstGeom>
        </p:spPr>
      </p:pic>
    </p:spTree>
    <p:extLst>
      <p:ext uri="{BB962C8B-B14F-4D97-AF65-F5344CB8AC3E}">
        <p14:creationId xmlns:p14="http://schemas.microsoft.com/office/powerpoint/2010/main" val="3859251714"/>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67" y="373833"/>
            <a:ext cx="10515600" cy="1325563"/>
          </a:xfrm>
        </p:spPr>
        <p:txBody>
          <a:bodyPr/>
          <a:lstStyle/>
          <a:p>
            <a:r>
              <a:rPr lang="en-US" dirty="0">
                <a:solidFill>
                  <a:srgbClr val="F98E2B"/>
                </a:solidFill>
              </a:rPr>
              <a:t>NAV Planning Worksheets</a:t>
            </a:r>
          </a:p>
        </p:txBody>
      </p:sp>
      <p:sp>
        <p:nvSpPr>
          <p:cNvPr id="3" name="TextBox 2"/>
          <p:cNvSpPr txBox="1"/>
          <p:nvPr/>
        </p:nvSpPr>
        <p:spPr>
          <a:xfrm>
            <a:off x="820467" y="1514730"/>
            <a:ext cx="10219008" cy="2739211"/>
          </a:xfrm>
          <a:prstGeom prst="rect">
            <a:avLst/>
          </a:prstGeom>
          <a:noFill/>
        </p:spPr>
        <p:txBody>
          <a:bodyPr wrap="square" rtlCol="0">
            <a:spAutoFit/>
          </a:bodyPr>
          <a:lstStyle/>
          <a:p>
            <a:pPr defTabSz="932742">
              <a:defRPr/>
            </a:pPr>
            <a:endParaRPr lang="en-US" sz="4400" dirty="0"/>
          </a:p>
          <a:p>
            <a:pPr defTabSz="932742">
              <a:defRPr/>
            </a:pPr>
            <a:r>
              <a:rPr lang="en-US" sz="2800" b="1" dirty="0"/>
              <a:t>Purchasing Requisition Worksheet</a:t>
            </a:r>
          </a:p>
          <a:p>
            <a:pPr defTabSz="932742">
              <a:defRPr/>
            </a:pPr>
            <a:r>
              <a:rPr lang="en-US" sz="2800" b="1" dirty="0"/>
              <a:t>Assembly Planning Worksheet</a:t>
            </a:r>
          </a:p>
          <a:p>
            <a:pPr defTabSz="932742">
              <a:defRPr/>
            </a:pPr>
            <a:r>
              <a:rPr lang="en-US" sz="2800" b="1" dirty="0"/>
              <a:t>Manufacturing Planning Worksheet</a:t>
            </a:r>
          </a:p>
          <a:p>
            <a:pPr defTabSz="932742">
              <a:defRPr/>
            </a:pPr>
            <a:endParaRPr lang="en-US" sz="4400" b="1" dirty="0"/>
          </a:p>
        </p:txBody>
      </p:sp>
    </p:spTree>
    <p:extLst>
      <p:ext uri="{BB962C8B-B14F-4D97-AF65-F5344CB8AC3E}">
        <p14:creationId xmlns:p14="http://schemas.microsoft.com/office/powerpoint/2010/main" val="819976262"/>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67" y="373833"/>
            <a:ext cx="10515600" cy="1325563"/>
          </a:xfrm>
        </p:spPr>
        <p:txBody>
          <a:bodyPr/>
          <a:lstStyle/>
          <a:p>
            <a:r>
              <a:rPr lang="en-US" dirty="0">
                <a:solidFill>
                  <a:srgbClr val="F98E2B"/>
                </a:solidFill>
              </a:rPr>
              <a:t>NAV Planning Worksheets</a:t>
            </a:r>
          </a:p>
        </p:txBody>
      </p:sp>
      <p:sp>
        <p:nvSpPr>
          <p:cNvPr id="3" name="TextBox 2"/>
          <p:cNvSpPr txBox="1"/>
          <p:nvPr/>
        </p:nvSpPr>
        <p:spPr>
          <a:xfrm>
            <a:off x="820467" y="1514730"/>
            <a:ext cx="9860096" cy="3170099"/>
          </a:xfrm>
          <a:prstGeom prst="rect">
            <a:avLst/>
          </a:prstGeom>
          <a:noFill/>
        </p:spPr>
        <p:txBody>
          <a:bodyPr wrap="square" rtlCol="0">
            <a:spAutoFit/>
          </a:bodyPr>
          <a:lstStyle/>
          <a:p>
            <a:pPr defTabSz="932742">
              <a:defRPr/>
            </a:pPr>
            <a:endParaRPr lang="en-US" sz="4400" dirty="0"/>
          </a:p>
          <a:p>
            <a:pPr defTabSz="932742">
              <a:defRPr/>
            </a:pPr>
            <a:r>
              <a:rPr lang="en-US" sz="2800" b="1" dirty="0"/>
              <a:t>Purchasing Requisition Worksheet</a:t>
            </a:r>
          </a:p>
          <a:p>
            <a:pPr defTabSz="932742">
              <a:defRPr/>
            </a:pPr>
            <a:r>
              <a:rPr lang="en-US" sz="2800" dirty="0"/>
              <a:t>This calculates a replenishment plan for items and </a:t>
            </a:r>
            <a:r>
              <a:rPr lang="en-US" sz="2800" dirty="0" err="1"/>
              <a:t>stockkeeping</a:t>
            </a:r>
            <a:r>
              <a:rPr lang="en-US" sz="2800" dirty="0"/>
              <a:t> units that have been set up with a replenishment system of </a:t>
            </a:r>
            <a:r>
              <a:rPr lang="en-US" sz="2800" i="1" dirty="0"/>
              <a:t>Purchase</a:t>
            </a:r>
            <a:r>
              <a:rPr lang="en-US" sz="2800" dirty="0"/>
              <a:t> or </a:t>
            </a:r>
            <a:r>
              <a:rPr lang="en-US" sz="2800" i="1" dirty="0"/>
              <a:t>Transfer only</a:t>
            </a:r>
            <a:r>
              <a:rPr lang="en-US" sz="2800" dirty="0"/>
              <a:t>.</a:t>
            </a:r>
          </a:p>
          <a:p>
            <a:pPr defTabSz="932742">
              <a:defRPr/>
            </a:pPr>
            <a:endParaRPr lang="en-US" sz="4400" b="1" dirty="0"/>
          </a:p>
        </p:txBody>
      </p:sp>
    </p:spTree>
    <p:extLst>
      <p:ext uri="{BB962C8B-B14F-4D97-AF65-F5344CB8AC3E}">
        <p14:creationId xmlns:p14="http://schemas.microsoft.com/office/powerpoint/2010/main" val="314412805"/>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67" y="373833"/>
            <a:ext cx="10515600" cy="1325563"/>
          </a:xfrm>
        </p:spPr>
        <p:txBody>
          <a:bodyPr/>
          <a:lstStyle/>
          <a:p>
            <a:r>
              <a:rPr lang="en-US" dirty="0">
                <a:solidFill>
                  <a:srgbClr val="F98E2B"/>
                </a:solidFill>
              </a:rPr>
              <a:t>NAV Planning Worksheets</a:t>
            </a:r>
          </a:p>
        </p:txBody>
      </p:sp>
      <p:sp>
        <p:nvSpPr>
          <p:cNvPr id="3" name="TextBox 2"/>
          <p:cNvSpPr txBox="1"/>
          <p:nvPr/>
        </p:nvSpPr>
        <p:spPr>
          <a:xfrm>
            <a:off x="820467" y="1895730"/>
            <a:ext cx="9860096" cy="2923877"/>
          </a:xfrm>
          <a:prstGeom prst="rect">
            <a:avLst/>
          </a:prstGeom>
          <a:noFill/>
        </p:spPr>
        <p:txBody>
          <a:bodyPr wrap="square" rtlCol="0">
            <a:spAutoFit/>
          </a:bodyPr>
          <a:lstStyle/>
          <a:p>
            <a:pPr defTabSz="932742">
              <a:defRPr/>
            </a:pPr>
            <a:r>
              <a:rPr lang="en-US" sz="2800" b="1" dirty="0"/>
              <a:t>Assembly Planning Worksheet</a:t>
            </a:r>
          </a:p>
          <a:p>
            <a:pPr defTabSz="932742">
              <a:defRPr/>
            </a:pPr>
            <a:r>
              <a:rPr lang="en-US" sz="2800" dirty="0"/>
              <a:t>Use the Calculate Plan batch job. This calculates a replenishment plan for items and </a:t>
            </a:r>
            <a:r>
              <a:rPr lang="en-US" sz="2800" dirty="0" err="1"/>
              <a:t>stockkeeping</a:t>
            </a:r>
            <a:r>
              <a:rPr lang="en-US" sz="2800" dirty="0"/>
              <a:t> units that have been set up with a requisition system of Purchase, Transfer, Prod. Order or Assembly</a:t>
            </a:r>
          </a:p>
          <a:p>
            <a:pPr defTabSz="932742">
              <a:defRPr/>
            </a:pPr>
            <a:endParaRPr lang="en-US" sz="4400" b="1" dirty="0"/>
          </a:p>
        </p:txBody>
      </p:sp>
    </p:spTree>
    <p:extLst>
      <p:ext uri="{BB962C8B-B14F-4D97-AF65-F5344CB8AC3E}">
        <p14:creationId xmlns:p14="http://schemas.microsoft.com/office/powerpoint/2010/main" val="1053179074"/>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67" y="373833"/>
            <a:ext cx="10515600" cy="1325563"/>
          </a:xfrm>
        </p:spPr>
        <p:txBody>
          <a:bodyPr/>
          <a:lstStyle/>
          <a:p>
            <a:r>
              <a:rPr lang="en-US" dirty="0">
                <a:solidFill>
                  <a:srgbClr val="F98E2B"/>
                </a:solidFill>
              </a:rPr>
              <a:t>NAV Planning Worksheets</a:t>
            </a:r>
          </a:p>
        </p:txBody>
      </p:sp>
      <p:sp>
        <p:nvSpPr>
          <p:cNvPr id="3" name="TextBox 2"/>
          <p:cNvSpPr txBox="1"/>
          <p:nvPr/>
        </p:nvSpPr>
        <p:spPr>
          <a:xfrm>
            <a:off x="820466" y="1978964"/>
            <a:ext cx="10209483" cy="2923877"/>
          </a:xfrm>
          <a:prstGeom prst="rect">
            <a:avLst/>
          </a:prstGeom>
          <a:noFill/>
        </p:spPr>
        <p:txBody>
          <a:bodyPr wrap="square" rtlCol="0">
            <a:spAutoFit/>
          </a:bodyPr>
          <a:lstStyle/>
          <a:p>
            <a:pPr defTabSz="932742">
              <a:defRPr/>
            </a:pPr>
            <a:r>
              <a:rPr lang="en-US" sz="2800" b="1" dirty="0"/>
              <a:t>Manufacturing Planning Worksheet</a:t>
            </a:r>
          </a:p>
          <a:p>
            <a:pPr defTabSz="932742">
              <a:defRPr/>
            </a:pPr>
            <a:r>
              <a:rPr lang="en-US" sz="2800" dirty="0"/>
              <a:t>Use the Calculate Plan batch job. This calculates a replenishment plan for items and </a:t>
            </a:r>
            <a:r>
              <a:rPr lang="en-US" sz="2800" dirty="0" err="1"/>
              <a:t>stockkeeping</a:t>
            </a:r>
            <a:r>
              <a:rPr lang="en-US" sz="2800" dirty="0"/>
              <a:t> units that have been set up with a requisition system of Purchase, Prod. Order, Transfer, or Assembly</a:t>
            </a:r>
          </a:p>
          <a:p>
            <a:pPr defTabSz="932742">
              <a:defRPr/>
            </a:pPr>
            <a:endParaRPr lang="en-US" sz="4400" b="1" dirty="0"/>
          </a:p>
        </p:txBody>
      </p:sp>
    </p:spTree>
    <p:extLst>
      <p:ext uri="{BB962C8B-B14F-4D97-AF65-F5344CB8AC3E}">
        <p14:creationId xmlns:p14="http://schemas.microsoft.com/office/powerpoint/2010/main" val="974954200"/>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96" y="0"/>
            <a:ext cx="10942171" cy="1325563"/>
          </a:xfrm>
        </p:spPr>
        <p:txBody>
          <a:bodyPr/>
          <a:lstStyle/>
          <a:p>
            <a:pPr defTabSz="932742">
              <a:defRPr/>
            </a:pPr>
            <a:r>
              <a:rPr lang="en-US" dirty="0">
                <a:solidFill>
                  <a:srgbClr val="F98E2B"/>
                </a:solidFill>
              </a:rPr>
              <a:t>Advanced Features For The Planner</a:t>
            </a:r>
          </a:p>
        </p:txBody>
      </p:sp>
      <p:sp>
        <p:nvSpPr>
          <p:cNvPr id="3" name="TextBox 2"/>
          <p:cNvSpPr txBox="1"/>
          <p:nvPr/>
        </p:nvSpPr>
        <p:spPr>
          <a:xfrm>
            <a:off x="393896" y="1233376"/>
            <a:ext cx="10216329" cy="5139869"/>
          </a:xfrm>
          <a:prstGeom prst="rect">
            <a:avLst/>
          </a:prstGeom>
          <a:noFill/>
        </p:spPr>
        <p:txBody>
          <a:bodyPr wrap="square" rtlCol="0">
            <a:spAutoFit/>
          </a:bodyPr>
          <a:lstStyle/>
          <a:p>
            <a:pPr defTabSz="932742">
              <a:defRPr/>
            </a:pPr>
            <a:r>
              <a:rPr lang="en-US" sz="2800" b="1" dirty="0"/>
              <a:t>Planning Flexibility</a:t>
            </a:r>
          </a:p>
          <a:p>
            <a:pPr defTabSz="932742">
              <a:defRPr/>
            </a:pPr>
            <a:endParaRPr lang="en-US" sz="2800" b="1" dirty="0"/>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4400" dirty="0"/>
          </a:p>
          <a:p>
            <a:pPr defTabSz="932742">
              <a:defRPr/>
            </a:pPr>
            <a:endParaRPr lang="en-US" sz="4400" dirty="0"/>
          </a:p>
          <a:p>
            <a:pPr defTabSz="932742">
              <a:defRPr/>
            </a:pPr>
            <a:endParaRPr lang="en-US" sz="4400" dirty="0"/>
          </a:p>
        </p:txBody>
      </p:sp>
      <p:pic>
        <p:nvPicPr>
          <p:cNvPr id="5" name="Picture 4">
            <a:extLst>
              <a:ext uri="{FF2B5EF4-FFF2-40B4-BE49-F238E27FC236}">
                <a16:creationId xmlns:a16="http://schemas.microsoft.com/office/drawing/2014/main" id="{730AEE37-83CB-49B9-9D53-8DF5FE25D054}"/>
              </a:ext>
            </a:extLst>
          </p:cNvPr>
          <p:cNvPicPr>
            <a:picLocks noChangeAspect="1"/>
          </p:cNvPicPr>
          <p:nvPr/>
        </p:nvPicPr>
        <p:blipFill>
          <a:blip r:embed="rId3"/>
          <a:stretch>
            <a:fillRect/>
          </a:stretch>
        </p:blipFill>
        <p:spPr>
          <a:xfrm>
            <a:off x="598846" y="1967445"/>
            <a:ext cx="10259654" cy="3874656"/>
          </a:xfrm>
          <a:prstGeom prst="rect">
            <a:avLst/>
          </a:prstGeom>
        </p:spPr>
      </p:pic>
    </p:spTree>
    <p:extLst>
      <p:ext uri="{BB962C8B-B14F-4D97-AF65-F5344CB8AC3E}">
        <p14:creationId xmlns:p14="http://schemas.microsoft.com/office/powerpoint/2010/main" val="965681132"/>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99" y="373833"/>
            <a:ext cx="10899968" cy="1325563"/>
          </a:xfrm>
        </p:spPr>
        <p:txBody>
          <a:bodyPr/>
          <a:lstStyle/>
          <a:p>
            <a:pPr defTabSz="932742">
              <a:defRPr/>
            </a:pPr>
            <a:r>
              <a:rPr lang="en-US" dirty="0">
                <a:solidFill>
                  <a:srgbClr val="F98E2B"/>
                </a:solidFill>
              </a:rPr>
              <a:t>Advanced Features For The Planner</a:t>
            </a:r>
          </a:p>
        </p:txBody>
      </p:sp>
      <p:sp>
        <p:nvSpPr>
          <p:cNvPr id="3" name="TextBox 2"/>
          <p:cNvSpPr txBox="1"/>
          <p:nvPr/>
        </p:nvSpPr>
        <p:spPr>
          <a:xfrm>
            <a:off x="436099" y="1498567"/>
            <a:ext cx="10216329" cy="954107"/>
          </a:xfrm>
          <a:prstGeom prst="rect">
            <a:avLst/>
          </a:prstGeom>
          <a:noFill/>
        </p:spPr>
        <p:txBody>
          <a:bodyPr wrap="square" rtlCol="0">
            <a:spAutoFit/>
          </a:bodyPr>
          <a:lstStyle/>
          <a:p>
            <a:pPr defTabSz="932742">
              <a:defRPr/>
            </a:pPr>
            <a:r>
              <a:rPr lang="en-US" sz="2800" b="1" dirty="0"/>
              <a:t>Alternate Routing No.</a:t>
            </a:r>
          </a:p>
          <a:p>
            <a:pPr defTabSz="932742">
              <a:defRPr/>
            </a:pPr>
            <a:r>
              <a:rPr lang="en-US" sz="2800" b="1" dirty="0"/>
              <a:t>Alternate Production </a:t>
            </a:r>
            <a:r>
              <a:rPr lang="en-US" sz="2800" b="1" dirty="0" err="1"/>
              <a:t>Bom</a:t>
            </a:r>
            <a:r>
              <a:rPr lang="en-US" sz="2800" b="1" dirty="0"/>
              <a:t> No.</a:t>
            </a:r>
          </a:p>
        </p:txBody>
      </p:sp>
      <p:pic>
        <p:nvPicPr>
          <p:cNvPr id="4" name="Picture 3">
            <a:extLst>
              <a:ext uri="{FF2B5EF4-FFF2-40B4-BE49-F238E27FC236}">
                <a16:creationId xmlns:a16="http://schemas.microsoft.com/office/drawing/2014/main" id="{A4F51807-9923-4B9E-B1BE-1407708E6A73}"/>
              </a:ext>
            </a:extLst>
          </p:cNvPr>
          <p:cNvPicPr>
            <a:picLocks noChangeAspect="1"/>
          </p:cNvPicPr>
          <p:nvPr/>
        </p:nvPicPr>
        <p:blipFill>
          <a:blip r:embed="rId3"/>
          <a:stretch>
            <a:fillRect/>
          </a:stretch>
        </p:blipFill>
        <p:spPr>
          <a:xfrm>
            <a:off x="436100" y="2668893"/>
            <a:ext cx="10412876" cy="3211823"/>
          </a:xfrm>
          <a:prstGeom prst="rect">
            <a:avLst/>
          </a:prstGeom>
        </p:spPr>
      </p:pic>
    </p:spTree>
    <p:extLst>
      <p:ext uri="{BB962C8B-B14F-4D97-AF65-F5344CB8AC3E}">
        <p14:creationId xmlns:p14="http://schemas.microsoft.com/office/powerpoint/2010/main" val="558463396"/>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66" y="373833"/>
            <a:ext cx="10999621" cy="1325563"/>
          </a:xfrm>
        </p:spPr>
        <p:txBody>
          <a:bodyPr/>
          <a:lstStyle/>
          <a:p>
            <a:r>
              <a:rPr lang="en-US" dirty="0">
                <a:solidFill>
                  <a:srgbClr val="F98E2B"/>
                </a:solidFill>
              </a:rPr>
              <a:t>NAV Reordering Policies Overview 101</a:t>
            </a:r>
          </a:p>
        </p:txBody>
      </p:sp>
      <p:sp>
        <p:nvSpPr>
          <p:cNvPr id="3" name="TextBox 2"/>
          <p:cNvSpPr txBox="1"/>
          <p:nvPr/>
        </p:nvSpPr>
        <p:spPr>
          <a:xfrm>
            <a:off x="820467" y="1514730"/>
            <a:ext cx="10311724" cy="2677656"/>
          </a:xfrm>
          <a:prstGeom prst="rect">
            <a:avLst/>
          </a:prstGeom>
          <a:noFill/>
        </p:spPr>
        <p:txBody>
          <a:bodyPr wrap="square" rtlCol="0">
            <a:spAutoFit/>
          </a:bodyPr>
          <a:lstStyle/>
          <a:p>
            <a:pPr defTabSz="932742">
              <a:defRPr/>
            </a:pPr>
            <a:r>
              <a:rPr lang="en-US" sz="2800" dirty="0"/>
              <a:t>NAV Reorder Policies</a:t>
            </a:r>
          </a:p>
          <a:p>
            <a:pPr defTabSz="932742">
              <a:defRPr/>
            </a:pPr>
            <a:endParaRPr lang="en-US" sz="2800" dirty="0"/>
          </a:p>
          <a:p>
            <a:pPr defTabSz="932742">
              <a:defRPr/>
            </a:pPr>
            <a:r>
              <a:rPr lang="en-US" sz="2800" dirty="0"/>
              <a:t>NAV Planning Worksheets</a:t>
            </a:r>
          </a:p>
          <a:p>
            <a:pPr defTabSz="932742">
              <a:defRPr/>
            </a:pPr>
            <a:endParaRPr lang="en-US" sz="2800" dirty="0"/>
          </a:p>
          <a:p>
            <a:pPr defTabSz="932742">
              <a:defRPr/>
            </a:pPr>
            <a:r>
              <a:rPr lang="en-US" sz="2800" dirty="0"/>
              <a:t>Advanced Features For The Planner</a:t>
            </a:r>
          </a:p>
          <a:p>
            <a:pPr defTabSz="932742">
              <a:defRPr/>
            </a:pPr>
            <a:endParaRPr lang="en-US" sz="2800" dirty="0"/>
          </a:p>
        </p:txBody>
      </p:sp>
    </p:spTree>
    <p:extLst>
      <p:ext uri="{BB962C8B-B14F-4D97-AF65-F5344CB8AC3E}">
        <p14:creationId xmlns:p14="http://schemas.microsoft.com/office/powerpoint/2010/main" val="1402573318"/>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99" y="373833"/>
            <a:ext cx="10899968" cy="1325563"/>
          </a:xfrm>
        </p:spPr>
        <p:txBody>
          <a:bodyPr/>
          <a:lstStyle/>
          <a:p>
            <a:pPr defTabSz="932742">
              <a:defRPr/>
            </a:pPr>
            <a:r>
              <a:rPr lang="en-US" dirty="0">
                <a:solidFill>
                  <a:srgbClr val="F98E2B"/>
                </a:solidFill>
              </a:rPr>
              <a:t>Advanced Features For The Planner</a:t>
            </a:r>
          </a:p>
        </p:txBody>
      </p:sp>
      <p:sp>
        <p:nvSpPr>
          <p:cNvPr id="3" name="TextBox 2"/>
          <p:cNvSpPr txBox="1"/>
          <p:nvPr/>
        </p:nvSpPr>
        <p:spPr>
          <a:xfrm>
            <a:off x="436099" y="1325989"/>
            <a:ext cx="10216329" cy="954107"/>
          </a:xfrm>
          <a:prstGeom prst="rect">
            <a:avLst/>
          </a:prstGeom>
          <a:noFill/>
        </p:spPr>
        <p:txBody>
          <a:bodyPr wrap="square" rtlCol="0">
            <a:spAutoFit/>
          </a:bodyPr>
          <a:lstStyle/>
          <a:p>
            <a:pPr defTabSz="932742">
              <a:defRPr/>
            </a:pPr>
            <a:r>
              <a:rPr lang="en-US" sz="2800" b="1" dirty="0"/>
              <a:t>Alternate Routing No.</a:t>
            </a:r>
          </a:p>
          <a:p>
            <a:pPr defTabSz="932742">
              <a:defRPr/>
            </a:pPr>
            <a:r>
              <a:rPr lang="en-US" sz="2800" b="1" dirty="0"/>
              <a:t>Alternate Production </a:t>
            </a:r>
            <a:r>
              <a:rPr lang="en-US" sz="2800" b="1" dirty="0" err="1"/>
              <a:t>Bom</a:t>
            </a:r>
            <a:r>
              <a:rPr lang="en-US" sz="2800" b="1" dirty="0"/>
              <a:t> No.</a:t>
            </a:r>
          </a:p>
        </p:txBody>
      </p:sp>
      <p:pic>
        <p:nvPicPr>
          <p:cNvPr id="5" name="Picture 3">
            <a:extLst>
              <a:ext uri="{FF2B5EF4-FFF2-40B4-BE49-F238E27FC236}">
                <a16:creationId xmlns:a16="http://schemas.microsoft.com/office/drawing/2014/main" id="{0BD0696A-8311-4B96-B2D9-5961F8CCFC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5726" y="3178931"/>
            <a:ext cx="5176912" cy="261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FD6D317-92F1-4B7E-9EA3-B886AEDE5057}"/>
              </a:ext>
            </a:extLst>
          </p:cNvPr>
          <p:cNvPicPr>
            <a:picLocks noChangeAspect="1"/>
          </p:cNvPicPr>
          <p:nvPr/>
        </p:nvPicPr>
        <p:blipFill>
          <a:blip r:embed="rId4"/>
          <a:stretch>
            <a:fillRect/>
          </a:stretch>
        </p:blipFill>
        <p:spPr>
          <a:xfrm>
            <a:off x="595159" y="2542810"/>
            <a:ext cx="6240567" cy="1522753"/>
          </a:xfrm>
          <a:prstGeom prst="rect">
            <a:avLst/>
          </a:prstGeom>
        </p:spPr>
      </p:pic>
    </p:spTree>
    <p:extLst>
      <p:ext uri="{BB962C8B-B14F-4D97-AF65-F5344CB8AC3E}">
        <p14:creationId xmlns:p14="http://schemas.microsoft.com/office/powerpoint/2010/main" val="2505059325"/>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3946"/>
            <a:ext cx="10964592" cy="1325563"/>
          </a:xfrm>
        </p:spPr>
        <p:txBody>
          <a:bodyPr/>
          <a:lstStyle/>
          <a:p>
            <a:pPr defTabSz="932742">
              <a:defRPr/>
            </a:pPr>
            <a:r>
              <a:rPr lang="en-US" dirty="0">
                <a:solidFill>
                  <a:srgbClr val="F98E2B"/>
                </a:solidFill>
              </a:rPr>
              <a:t>Advanced Features For The Planner</a:t>
            </a:r>
          </a:p>
        </p:txBody>
      </p:sp>
      <p:sp>
        <p:nvSpPr>
          <p:cNvPr id="3" name="TextBox 2"/>
          <p:cNvSpPr txBox="1"/>
          <p:nvPr/>
        </p:nvSpPr>
        <p:spPr>
          <a:xfrm>
            <a:off x="436099" y="1222342"/>
            <a:ext cx="10216329" cy="6986528"/>
          </a:xfrm>
          <a:prstGeom prst="rect">
            <a:avLst/>
          </a:prstGeom>
          <a:noFill/>
        </p:spPr>
        <p:txBody>
          <a:bodyPr wrap="square" rtlCol="0">
            <a:spAutoFit/>
          </a:bodyPr>
          <a:lstStyle/>
          <a:p>
            <a:pPr defTabSz="932742">
              <a:defRPr/>
            </a:pPr>
            <a:r>
              <a:rPr lang="en-US" sz="2800" b="1" dirty="0"/>
              <a:t>Alternate Production </a:t>
            </a:r>
            <a:r>
              <a:rPr lang="en-US" sz="2800" b="1" dirty="0" err="1"/>
              <a:t>Bom</a:t>
            </a:r>
            <a:r>
              <a:rPr lang="en-US" sz="2800" b="1" dirty="0"/>
              <a:t> No. </a:t>
            </a:r>
          </a:p>
          <a:p>
            <a:pPr defTabSz="932742">
              <a:defRPr/>
            </a:pPr>
            <a:endParaRPr lang="en-US" sz="2800" b="1" dirty="0"/>
          </a:p>
          <a:p>
            <a:pPr defTabSz="932742">
              <a:defRPr/>
            </a:pPr>
            <a:endParaRPr lang="en-US" sz="2800" b="1" dirty="0"/>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2800" dirty="0"/>
          </a:p>
          <a:p>
            <a:pPr defTabSz="932742">
              <a:defRPr/>
            </a:pPr>
            <a:r>
              <a:rPr lang="en-US" sz="2800" b="1" dirty="0"/>
              <a:t>Alternate Routing</a:t>
            </a:r>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2800" dirty="0"/>
          </a:p>
        </p:txBody>
      </p:sp>
      <p:pic>
        <p:nvPicPr>
          <p:cNvPr id="4" name="Picture 3">
            <a:extLst>
              <a:ext uri="{FF2B5EF4-FFF2-40B4-BE49-F238E27FC236}">
                <a16:creationId xmlns:a16="http://schemas.microsoft.com/office/drawing/2014/main" id="{BD22FC6A-69F2-4B47-B9DE-8DA6862A4C47}"/>
              </a:ext>
            </a:extLst>
          </p:cNvPr>
          <p:cNvPicPr>
            <a:picLocks noChangeAspect="1"/>
          </p:cNvPicPr>
          <p:nvPr/>
        </p:nvPicPr>
        <p:blipFill>
          <a:blip r:embed="rId3"/>
          <a:stretch>
            <a:fillRect/>
          </a:stretch>
        </p:blipFill>
        <p:spPr>
          <a:xfrm>
            <a:off x="436099" y="1726219"/>
            <a:ext cx="7021976" cy="781079"/>
          </a:xfrm>
          <a:prstGeom prst="rect">
            <a:avLst/>
          </a:prstGeom>
        </p:spPr>
      </p:pic>
      <p:pic>
        <p:nvPicPr>
          <p:cNvPr id="8" name="Picture 7">
            <a:extLst>
              <a:ext uri="{FF2B5EF4-FFF2-40B4-BE49-F238E27FC236}">
                <a16:creationId xmlns:a16="http://schemas.microsoft.com/office/drawing/2014/main" id="{A21FDD8E-AF8A-4DA1-9532-C8353504D915}"/>
              </a:ext>
            </a:extLst>
          </p:cNvPr>
          <p:cNvPicPr>
            <a:picLocks noChangeAspect="1"/>
          </p:cNvPicPr>
          <p:nvPr/>
        </p:nvPicPr>
        <p:blipFill>
          <a:blip r:embed="rId4"/>
          <a:stretch>
            <a:fillRect/>
          </a:stretch>
        </p:blipFill>
        <p:spPr>
          <a:xfrm>
            <a:off x="521826" y="2365471"/>
            <a:ext cx="5964700" cy="1970561"/>
          </a:xfrm>
          <a:prstGeom prst="rect">
            <a:avLst/>
          </a:prstGeom>
        </p:spPr>
      </p:pic>
      <p:pic>
        <p:nvPicPr>
          <p:cNvPr id="9" name="Picture 8">
            <a:extLst>
              <a:ext uri="{FF2B5EF4-FFF2-40B4-BE49-F238E27FC236}">
                <a16:creationId xmlns:a16="http://schemas.microsoft.com/office/drawing/2014/main" id="{12A94DCF-2620-4B24-8EAE-1551A8D28102}"/>
              </a:ext>
            </a:extLst>
          </p:cNvPr>
          <p:cNvPicPr>
            <a:picLocks noChangeAspect="1"/>
          </p:cNvPicPr>
          <p:nvPr/>
        </p:nvPicPr>
        <p:blipFill>
          <a:blip r:embed="rId5"/>
          <a:stretch>
            <a:fillRect/>
          </a:stretch>
        </p:blipFill>
        <p:spPr>
          <a:xfrm>
            <a:off x="436099" y="4715606"/>
            <a:ext cx="8838095" cy="2066667"/>
          </a:xfrm>
          <a:prstGeom prst="rect">
            <a:avLst/>
          </a:prstGeom>
        </p:spPr>
      </p:pic>
    </p:spTree>
    <p:extLst>
      <p:ext uri="{BB962C8B-B14F-4D97-AF65-F5344CB8AC3E}">
        <p14:creationId xmlns:p14="http://schemas.microsoft.com/office/powerpoint/2010/main" val="722592713"/>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67" y="0"/>
            <a:ext cx="10515600" cy="1325563"/>
          </a:xfrm>
        </p:spPr>
        <p:txBody>
          <a:bodyPr/>
          <a:lstStyle/>
          <a:p>
            <a:pPr defTabSz="932742">
              <a:defRPr/>
            </a:pPr>
            <a:r>
              <a:rPr lang="en-US" dirty="0">
                <a:solidFill>
                  <a:srgbClr val="F98E2B"/>
                </a:solidFill>
              </a:rPr>
              <a:t>Advanced Features For The Planner</a:t>
            </a:r>
          </a:p>
        </p:txBody>
      </p:sp>
      <p:sp>
        <p:nvSpPr>
          <p:cNvPr id="3" name="TextBox 2"/>
          <p:cNvSpPr txBox="1"/>
          <p:nvPr/>
        </p:nvSpPr>
        <p:spPr>
          <a:xfrm>
            <a:off x="820467" y="1176932"/>
            <a:ext cx="10216329" cy="5139869"/>
          </a:xfrm>
          <a:prstGeom prst="rect">
            <a:avLst/>
          </a:prstGeom>
          <a:noFill/>
        </p:spPr>
        <p:txBody>
          <a:bodyPr wrap="square" rtlCol="0">
            <a:spAutoFit/>
          </a:bodyPr>
          <a:lstStyle/>
          <a:p>
            <a:pPr defTabSz="932742">
              <a:defRPr/>
            </a:pPr>
            <a:r>
              <a:rPr lang="en-US" sz="2800" b="1" dirty="0"/>
              <a:t>Why ? Order Tracking</a:t>
            </a:r>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4400" dirty="0"/>
          </a:p>
          <a:p>
            <a:pPr defTabSz="932742">
              <a:defRPr/>
            </a:pPr>
            <a:endParaRPr lang="en-US" sz="4400" dirty="0"/>
          </a:p>
          <a:p>
            <a:pPr defTabSz="932742">
              <a:defRPr/>
            </a:pPr>
            <a:endParaRPr lang="en-US" sz="4400" dirty="0"/>
          </a:p>
        </p:txBody>
      </p:sp>
      <p:pic>
        <p:nvPicPr>
          <p:cNvPr id="6" name="Picture 5">
            <a:extLst>
              <a:ext uri="{FF2B5EF4-FFF2-40B4-BE49-F238E27FC236}">
                <a16:creationId xmlns:a16="http://schemas.microsoft.com/office/drawing/2014/main" id="{0DC0A36C-F801-4105-9B1A-6333651B56F6}"/>
              </a:ext>
            </a:extLst>
          </p:cNvPr>
          <p:cNvPicPr>
            <a:picLocks noChangeAspect="1"/>
          </p:cNvPicPr>
          <p:nvPr/>
        </p:nvPicPr>
        <p:blipFill>
          <a:blip r:embed="rId3"/>
          <a:stretch>
            <a:fillRect/>
          </a:stretch>
        </p:blipFill>
        <p:spPr>
          <a:xfrm>
            <a:off x="929302" y="1876569"/>
            <a:ext cx="9838095" cy="2304762"/>
          </a:xfrm>
          <a:prstGeom prst="rect">
            <a:avLst/>
          </a:prstGeom>
        </p:spPr>
      </p:pic>
    </p:spTree>
    <p:extLst>
      <p:ext uri="{BB962C8B-B14F-4D97-AF65-F5344CB8AC3E}">
        <p14:creationId xmlns:p14="http://schemas.microsoft.com/office/powerpoint/2010/main" val="2006454026"/>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67" y="0"/>
            <a:ext cx="10515600" cy="1325563"/>
          </a:xfrm>
        </p:spPr>
        <p:txBody>
          <a:bodyPr/>
          <a:lstStyle/>
          <a:p>
            <a:pPr defTabSz="932742">
              <a:defRPr/>
            </a:pPr>
            <a:r>
              <a:rPr lang="en-US" dirty="0">
                <a:solidFill>
                  <a:srgbClr val="F98E2B"/>
                </a:solidFill>
              </a:rPr>
              <a:t>Advanced Features For The Planner</a:t>
            </a:r>
          </a:p>
        </p:txBody>
      </p:sp>
      <p:sp>
        <p:nvSpPr>
          <p:cNvPr id="3" name="TextBox 2"/>
          <p:cNvSpPr txBox="1"/>
          <p:nvPr/>
        </p:nvSpPr>
        <p:spPr>
          <a:xfrm>
            <a:off x="820467" y="1148357"/>
            <a:ext cx="10217646" cy="5147668"/>
          </a:xfrm>
          <a:prstGeom prst="rect">
            <a:avLst/>
          </a:prstGeom>
          <a:noFill/>
        </p:spPr>
        <p:txBody>
          <a:bodyPr wrap="square" rtlCol="0">
            <a:spAutoFit/>
          </a:bodyPr>
          <a:lstStyle/>
          <a:p>
            <a:pPr defTabSz="932742">
              <a:defRPr/>
            </a:pPr>
            <a:r>
              <a:rPr lang="en-US" sz="2800" b="1" dirty="0"/>
              <a:t>Why ? Order Tracking</a:t>
            </a:r>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4400" dirty="0"/>
          </a:p>
          <a:p>
            <a:pPr defTabSz="932742">
              <a:defRPr/>
            </a:pPr>
            <a:endParaRPr lang="en-US" sz="4400" dirty="0"/>
          </a:p>
          <a:p>
            <a:pPr defTabSz="932742">
              <a:defRPr/>
            </a:pPr>
            <a:endParaRPr lang="en-US" sz="4400" dirty="0"/>
          </a:p>
        </p:txBody>
      </p:sp>
      <p:pic>
        <p:nvPicPr>
          <p:cNvPr id="4" name="Picture 3">
            <a:extLst>
              <a:ext uri="{FF2B5EF4-FFF2-40B4-BE49-F238E27FC236}">
                <a16:creationId xmlns:a16="http://schemas.microsoft.com/office/drawing/2014/main" id="{C7812A1D-8DD3-4D1F-B048-86C3732728B3}"/>
              </a:ext>
            </a:extLst>
          </p:cNvPr>
          <p:cNvPicPr>
            <a:picLocks noChangeAspect="1"/>
          </p:cNvPicPr>
          <p:nvPr/>
        </p:nvPicPr>
        <p:blipFill>
          <a:blip r:embed="rId3"/>
          <a:stretch>
            <a:fillRect/>
          </a:stretch>
        </p:blipFill>
        <p:spPr>
          <a:xfrm>
            <a:off x="914926" y="1715143"/>
            <a:ext cx="6790799" cy="4148225"/>
          </a:xfrm>
          <a:prstGeom prst="rect">
            <a:avLst/>
          </a:prstGeom>
        </p:spPr>
      </p:pic>
    </p:spTree>
    <p:extLst>
      <p:ext uri="{BB962C8B-B14F-4D97-AF65-F5344CB8AC3E}">
        <p14:creationId xmlns:p14="http://schemas.microsoft.com/office/powerpoint/2010/main" val="713255764"/>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67" y="0"/>
            <a:ext cx="10515600" cy="1325563"/>
          </a:xfrm>
        </p:spPr>
        <p:txBody>
          <a:bodyPr/>
          <a:lstStyle/>
          <a:p>
            <a:pPr defTabSz="932742">
              <a:defRPr/>
            </a:pPr>
            <a:r>
              <a:rPr lang="en-US" dirty="0">
                <a:solidFill>
                  <a:srgbClr val="F98E2B"/>
                </a:solidFill>
              </a:rPr>
              <a:t>Advanced Features For The Planner</a:t>
            </a:r>
          </a:p>
        </p:txBody>
      </p:sp>
      <p:sp>
        <p:nvSpPr>
          <p:cNvPr id="3" name="TextBox 2"/>
          <p:cNvSpPr txBox="1"/>
          <p:nvPr/>
        </p:nvSpPr>
        <p:spPr>
          <a:xfrm>
            <a:off x="820467" y="1176932"/>
            <a:ext cx="10216329" cy="5139869"/>
          </a:xfrm>
          <a:prstGeom prst="rect">
            <a:avLst/>
          </a:prstGeom>
          <a:noFill/>
        </p:spPr>
        <p:txBody>
          <a:bodyPr wrap="square" rtlCol="0">
            <a:spAutoFit/>
          </a:bodyPr>
          <a:lstStyle/>
          <a:p>
            <a:pPr defTabSz="932742">
              <a:defRPr/>
            </a:pPr>
            <a:r>
              <a:rPr lang="en-US" sz="2800" b="1" dirty="0"/>
              <a:t>Why ? Item Availability By Event</a:t>
            </a:r>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4400" dirty="0"/>
          </a:p>
          <a:p>
            <a:pPr defTabSz="932742">
              <a:defRPr/>
            </a:pPr>
            <a:endParaRPr lang="en-US" sz="4400" dirty="0"/>
          </a:p>
          <a:p>
            <a:pPr defTabSz="932742">
              <a:defRPr/>
            </a:pPr>
            <a:endParaRPr lang="en-US" sz="4400" dirty="0"/>
          </a:p>
        </p:txBody>
      </p:sp>
      <p:pic>
        <p:nvPicPr>
          <p:cNvPr id="4" name="Picture 3">
            <a:extLst>
              <a:ext uri="{FF2B5EF4-FFF2-40B4-BE49-F238E27FC236}">
                <a16:creationId xmlns:a16="http://schemas.microsoft.com/office/drawing/2014/main" id="{9C950930-5A0A-41C8-85D1-7E079367358F}"/>
              </a:ext>
            </a:extLst>
          </p:cNvPr>
          <p:cNvPicPr>
            <a:picLocks noChangeAspect="1"/>
          </p:cNvPicPr>
          <p:nvPr/>
        </p:nvPicPr>
        <p:blipFill>
          <a:blip r:embed="rId3"/>
          <a:stretch>
            <a:fillRect/>
          </a:stretch>
        </p:blipFill>
        <p:spPr>
          <a:xfrm>
            <a:off x="882339" y="1694178"/>
            <a:ext cx="10391856" cy="3825931"/>
          </a:xfrm>
          <a:prstGeom prst="rect">
            <a:avLst/>
          </a:prstGeom>
        </p:spPr>
      </p:pic>
    </p:spTree>
    <p:extLst>
      <p:ext uri="{BB962C8B-B14F-4D97-AF65-F5344CB8AC3E}">
        <p14:creationId xmlns:p14="http://schemas.microsoft.com/office/powerpoint/2010/main" val="853328374"/>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67" y="373833"/>
            <a:ext cx="10515600" cy="578667"/>
          </a:xfrm>
        </p:spPr>
        <p:txBody>
          <a:bodyPr>
            <a:normAutofit fontScale="90000"/>
          </a:bodyPr>
          <a:lstStyle/>
          <a:p>
            <a:pPr defTabSz="932742">
              <a:defRPr/>
            </a:pPr>
            <a:r>
              <a:rPr lang="en-US" dirty="0">
                <a:solidFill>
                  <a:srgbClr val="F98E2B"/>
                </a:solidFill>
              </a:rPr>
              <a:t>Advanced Features For The Planner</a:t>
            </a:r>
          </a:p>
        </p:txBody>
      </p:sp>
      <p:sp>
        <p:nvSpPr>
          <p:cNvPr id="3" name="TextBox 2"/>
          <p:cNvSpPr txBox="1"/>
          <p:nvPr/>
        </p:nvSpPr>
        <p:spPr>
          <a:xfrm>
            <a:off x="820467" y="1034057"/>
            <a:ext cx="10216329" cy="5139869"/>
          </a:xfrm>
          <a:prstGeom prst="rect">
            <a:avLst/>
          </a:prstGeom>
          <a:noFill/>
        </p:spPr>
        <p:txBody>
          <a:bodyPr wrap="square" rtlCol="0">
            <a:spAutoFit/>
          </a:bodyPr>
          <a:lstStyle/>
          <a:p>
            <a:pPr defTabSz="932742">
              <a:defRPr/>
            </a:pPr>
            <a:r>
              <a:rPr lang="en-US" sz="2800" b="1" dirty="0"/>
              <a:t>Why ? Item Availability By Event</a:t>
            </a:r>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4400" dirty="0"/>
          </a:p>
          <a:p>
            <a:pPr defTabSz="932742">
              <a:defRPr/>
            </a:pPr>
            <a:endParaRPr lang="en-US" sz="4400" dirty="0"/>
          </a:p>
          <a:p>
            <a:pPr defTabSz="932742">
              <a:defRPr/>
            </a:pPr>
            <a:endParaRPr lang="en-US" sz="4400" dirty="0"/>
          </a:p>
        </p:txBody>
      </p:sp>
      <p:pic>
        <p:nvPicPr>
          <p:cNvPr id="6" name="Picture 5">
            <a:extLst>
              <a:ext uri="{FF2B5EF4-FFF2-40B4-BE49-F238E27FC236}">
                <a16:creationId xmlns:a16="http://schemas.microsoft.com/office/drawing/2014/main" id="{0ACABFFE-DA73-4998-9CAF-1EDAA08CC003}"/>
              </a:ext>
            </a:extLst>
          </p:cNvPr>
          <p:cNvPicPr>
            <a:picLocks noChangeAspect="1"/>
          </p:cNvPicPr>
          <p:nvPr/>
        </p:nvPicPr>
        <p:blipFill>
          <a:blip r:embed="rId3"/>
          <a:stretch>
            <a:fillRect/>
          </a:stretch>
        </p:blipFill>
        <p:spPr>
          <a:xfrm>
            <a:off x="957690" y="1670242"/>
            <a:ext cx="10910460" cy="3867498"/>
          </a:xfrm>
          <a:prstGeom prst="rect">
            <a:avLst/>
          </a:prstGeom>
        </p:spPr>
      </p:pic>
    </p:spTree>
    <p:extLst>
      <p:ext uri="{BB962C8B-B14F-4D97-AF65-F5344CB8AC3E}">
        <p14:creationId xmlns:p14="http://schemas.microsoft.com/office/powerpoint/2010/main" val="2018059915"/>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67" y="-8373"/>
            <a:ext cx="10515600" cy="1325563"/>
          </a:xfrm>
        </p:spPr>
        <p:txBody>
          <a:bodyPr/>
          <a:lstStyle/>
          <a:p>
            <a:pPr defTabSz="932742">
              <a:defRPr/>
            </a:pPr>
            <a:r>
              <a:rPr lang="en-US" dirty="0">
                <a:solidFill>
                  <a:srgbClr val="F98E2B"/>
                </a:solidFill>
              </a:rPr>
              <a:t>Advanced Features For The Planner</a:t>
            </a:r>
          </a:p>
        </p:txBody>
      </p:sp>
      <p:sp>
        <p:nvSpPr>
          <p:cNvPr id="3" name="TextBox 2"/>
          <p:cNvSpPr txBox="1"/>
          <p:nvPr/>
        </p:nvSpPr>
        <p:spPr>
          <a:xfrm>
            <a:off x="820467" y="1177291"/>
            <a:ext cx="10216329" cy="5139869"/>
          </a:xfrm>
          <a:prstGeom prst="rect">
            <a:avLst/>
          </a:prstGeom>
          <a:noFill/>
        </p:spPr>
        <p:txBody>
          <a:bodyPr wrap="square" rtlCol="0">
            <a:spAutoFit/>
          </a:bodyPr>
          <a:lstStyle/>
          <a:p>
            <a:pPr defTabSz="932742">
              <a:defRPr/>
            </a:pPr>
            <a:r>
              <a:rPr lang="en-US" sz="2800" b="1" dirty="0"/>
              <a:t>Why ? Report Planning Availability</a:t>
            </a:r>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2800" dirty="0"/>
          </a:p>
          <a:p>
            <a:pPr defTabSz="932742">
              <a:defRPr/>
            </a:pPr>
            <a:endParaRPr lang="en-US" sz="4400" dirty="0"/>
          </a:p>
          <a:p>
            <a:pPr defTabSz="932742">
              <a:defRPr/>
            </a:pPr>
            <a:endParaRPr lang="en-US" sz="4400" dirty="0"/>
          </a:p>
          <a:p>
            <a:pPr defTabSz="932742">
              <a:defRPr/>
            </a:pPr>
            <a:endParaRPr lang="en-US" sz="4400" dirty="0"/>
          </a:p>
        </p:txBody>
      </p:sp>
      <p:pic>
        <p:nvPicPr>
          <p:cNvPr id="4" name="Picture 3">
            <a:extLst>
              <a:ext uri="{FF2B5EF4-FFF2-40B4-BE49-F238E27FC236}">
                <a16:creationId xmlns:a16="http://schemas.microsoft.com/office/drawing/2014/main" id="{661B8956-6F15-4E57-B32B-CDC7D22B410C}"/>
              </a:ext>
            </a:extLst>
          </p:cNvPr>
          <p:cNvPicPr>
            <a:picLocks noChangeAspect="1"/>
          </p:cNvPicPr>
          <p:nvPr/>
        </p:nvPicPr>
        <p:blipFill>
          <a:blip r:embed="rId3"/>
          <a:stretch>
            <a:fillRect/>
          </a:stretch>
        </p:blipFill>
        <p:spPr>
          <a:xfrm>
            <a:off x="679790" y="1696602"/>
            <a:ext cx="2724592" cy="888016"/>
          </a:xfrm>
          <a:prstGeom prst="rect">
            <a:avLst/>
          </a:prstGeom>
        </p:spPr>
      </p:pic>
      <p:pic>
        <p:nvPicPr>
          <p:cNvPr id="5" name="Picture 4">
            <a:extLst>
              <a:ext uri="{FF2B5EF4-FFF2-40B4-BE49-F238E27FC236}">
                <a16:creationId xmlns:a16="http://schemas.microsoft.com/office/drawing/2014/main" id="{942ACFA5-86CB-4FB7-90DE-1306AB0F7883}"/>
              </a:ext>
            </a:extLst>
          </p:cNvPr>
          <p:cNvPicPr>
            <a:picLocks noChangeAspect="1"/>
          </p:cNvPicPr>
          <p:nvPr/>
        </p:nvPicPr>
        <p:blipFill>
          <a:blip r:embed="rId4"/>
          <a:stretch>
            <a:fillRect/>
          </a:stretch>
        </p:blipFill>
        <p:spPr>
          <a:xfrm>
            <a:off x="200242" y="2584618"/>
            <a:ext cx="11135825" cy="3269460"/>
          </a:xfrm>
          <a:prstGeom prst="rect">
            <a:avLst/>
          </a:prstGeom>
        </p:spPr>
      </p:pic>
    </p:spTree>
    <p:extLst>
      <p:ext uri="{BB962C8B-B14F-4D97-AF65-F5344CB8AC3E}">
        <p14:creationId xmlns:p14="http://schemas.microsoft.com/office/powerpoint/2010/main" val="3243148403"/>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0" y="3047936"/>
            <a:ext cx="12192000" cy="4351338"/>
          </a:xfrm>
        </p:spPr>
        <p:txBody>
          <a:bodyPr>
            <a:normAutofit/>
          </a:bodyPr>
          <a:lstStyle/>
          <a:p>
            <a:pPr marL="0" indent="0" algn="ctr">
              <a:buNone/>
            </a:pPr>
            <a:r>
              <a:rPr lang="en-US" sz="6000" dirty="0">
                <a:solidFill>
                  <a:schemeClr val="bg1"/>
                </a:solidFill>
                <a:latin typeface="Century Gothic" panose="020B0502020202020204" pitchFamily="34" charset="0"/>
              </a:rPr>
              <a:t>Any Questions?</a:t>
            </a:r>
          </a:p>
        </p:txBody>
      </p:sp>
    </p:spTree>
    <p:extLst>
      <p:ext uri="{BB962C8B-B14F-4D97-AF65-F5344CB8AC3E}">
        <p14:creationId xmlns:p14="http://schemas.microsoft.com/office/powerpoint/2010/main" val="4083441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0" y="3047936"/>
            <a:ext cx="12192000" cy="4351338"/>
          </a:xfrm>
        </p:spPr>
        <p:txBody>
          <a:bodyPr>
            <a:normAutofit/>
          </a:bodyPr>
          <a:lstStyle/>
          <a:p>
            <a:pPr marL="0" indent="0" algn="ctr">
              <a:buNone/>
            </a:pPr>
            <a:r>
              <a:rPr lang="en-US" sz="6000" dirty="0">
                <a:solidFill>
                  <a:schemeClr val="bg1"/>
                </a:solidFill>
                <a:latin typeface="Century Gothic" panose="020B0502020202020204" pitchFamily="34" charset="0"/>
              </a:rPr>
              <a:t>Thank You for Attending!</a:t>
            </a:r>
          </a:p>
        </p:txBody>
      </p:sp>
    </p:spTree>
    <p:extLst>
      <p:ext uri="{BB962C8B-B14F-4D97-AF65-F5344CB8AC3E}">
        <p14:creationId xmlns:p14="http://schemas.microsoft.com/office/powerpoint/2010/main" val="33694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67" y="373833"/>
            <a:ext cx="10515600" cy="1325563"/>
          </a:xfrm>
        </p:spPr>
        <p:txBody>
          <a:bodyPr/>
          <a:lstStyle/>
          <a:p>
            <a:r>
              <a:rPr lang="en-US" dirty="0">
                <a:solidFill>
                  <a:srgbClr val="F98E2B"/>
                </a:solidFill>
              </a:rPr>
              <a:t>Reorder Policies</a:t>
            </a:r>
          </a:p>
        </p:txBody>
      </p:sp>
      <p:pic>
        <p:nvPicPr>
          <p:cNvPr id="6" name="Picture 5">
            <a:extLst>
              <a:ext uri="{FF2B5EF4-FFF2-40B4-BE49-F238E27FC236}">
                <a16:creationId xmlns:a16="http://schemas.microsoft.com/office/drawing/2014/main" id="{DF6694CD-5742-4720-AC95-541E15DD1087}"/>
              </a:ext>
            </a:extLst>
          </p:cNvPr>
          <p:cNvPicPr>
            <a:picLocks noChangeAspect="1"/>
          </p:cNvPicPr>
          <p:nvPr/>
        </p:nvPicPr>
        <p:blipFill>
          <a:blip r:embed="rId3"/>
          <a:stretch>
            <a:fillRect/>
          </a:stretch>
        </p:blipFill>
        <p:spPr>
          <a:xfrm>
            <a:off x="820467" y="1406769"/>
            <a:ext cx="9363768" cy="4456005"/>
          </a:xfrm>
          <a:prstGeom prst="rect">
            <a:avLst/>
          </a:prstGeom>
        </p:spPr>
      </p:pic>
    </p:spTree>
    <p:extLst>
      <p:ext uri="{BB962C8B-B14F-4D97-AF65-F5344CB8AC3E}">
        <p14:creationId xmlns:p14="http://schemas.microsoft.com/office/powerpoint/2010/main" val="3536585814"/>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67" y="373833"/>
            <a:ext cx="10515600" cy="1325563"/>
          </a:xfrm>
        </p:spPr>
        <p:txBody>
          <a:bodyPr/>
          <a:lstStyle/>
          <a:p>
            <a:r>
              <a:rPr lang="en-US" dirty="0">
                <a:solidFill>
                  <a:srgbClr val="F98E2B"/>
                </a:solidFill>
              </a:rPr>
              <a:t>Reorder Policies</a:t>
            </a:r>
          </a:p>
        </p:txBody>
      </p:sp>
      <p:sp>
        <p:nvSpPr>
          <p:cNvPr id="3" name="TextBox 2"/>
          <p:cNvSpPr txBox="1"/>
          <p:nvPr/>
        </p:nvSpPr>
        <p:spPr>
          <a:xfrm>
            <a:off x="820467" y="1514730"/>
            <a:ext cx="9860096" cy="954107"/>
          </a:xfrm>
          <a:prstGeom prst="rect">
            <a:avLst/>
          </a:prstGeom>
          <a:noFill/>
        </p:spPr>
        <p:txBody>
          <a:bodyPr wrap="square" rtlCol="0">
            <a:spAutoFit/>
          </a:bodyPr>
          <a:lstStyle/>
          <a:p>
            <a:pPr defTabSz="932742">
              <a:defRPr/>
            </a:pPr>
            <a:r>
              <a:rPr lang="en-US" sz="2800" b="1" dirty="0"/>
              <a:t>Blank</a:t>
            </a:r>
          </a:p>
          <a:p>
            <a:pPr defTabSz="932742">
              <a:defRPr/>
            </a:pPr>
            <a:r>
              <a:rPr lang="en-US" sz="2800" dirty="0"/>
              <a:t>Manually Plan this item</a:t>
            </a:r>
          </a:p>
        </p:txBody>
      </p:sp>
    </p:spTree>
    <p:extLst>
      <p:ext uri="{BB962C8B-B14F-4D97-AF65-F5344CB8AC3E}">
        <p14:creationId xmlns:p14="http://schemas.microsoft.com/office/powerpoint/2010/main" val="2114366959"/>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67" y="373833"/>
            <a:ext cx="10515600" cy="1325563"/>
          </a:xfrm>
        </p:spPr>
        <p:txBody>
          <a:bodyPr/>
          <a:lstStyle/>
          <a:p>
            <a:r>
              <a:rPr lang="en-US" dirty="0">
                <a:solidFill>
                  <a:srgbClr val="F98E2B"/>
                </a:solidFill>
              </a:rPr>
              <a:t>Reorder Policies</a:t>
            </a:r>
          </a:p>
        </p:txBody>
      </p:sp>
      <p:sp>
        <p:nvSpPr>
          <p:cNvPr id="3" name="TextBox 2"/>
          <p:cNvSpPr txBox="1"/>
          <p:nvPr/>
        </p:nvSpPr>
        <p:spPr>
          <a:xfrm>
            <a:off x="820467" y="1500662"/>
            <a:ext cx="9860096" cy="4247317"/>
          </a:xfrm>
          <a:prstGeom prst="rect">
            <a:avLst/>
          </a:prstGeom>
          <a:noFill/>
        </p:spPr>
        <p:txBody>
          <a:bodyPr wrap="square" rtlCol="0">
            <a:spAutoFit/>
          </a:bodyPr>
          <a:lstStyle/>
          <a:p>
            <a:pPr defTabSz="932742">
              <a:defRPr/>
            </a:pPr>
            <a:r>
              <a:rPr lang="en-US" sz="2800" b="1" dirty="0"/>
              <a:t>Fixed Reorder Quantity</a:t>
            </a:r>
            <a:endParaRPr lang="en-US" sz="2800" dirty="0"/>
          </a:p>
          <a:p>
            <a:pPr lvl="1" defTabSz="932742">
              <a:defRPr/>
            </a:pPr>
            <a:endParaRPr lang="en-US" sz="2800" dirty="0"/>
          </a:p>
          <a:p>
            <a:pPr lvl="1" defTabSz="932742">
              <a:defRPr/>
            </a:pPr>
            <a:r>
              <a:rPr lang="en-US" sz="2800" dirty="0"/>
              <a:t>Uses the quantity that is specified in the </a:t>
            </a:r>
            <a:r>
              <a:rPr lang="en-US" sz="2800" b="1" dirty="0"/>
              <a:t>Reorder Quantity</a:t>
            </a:r>
            <a:r>
              <a:rPr lang="en-US" sz="2800" dirty="0"/>
              <a:t> field as the standard lot size. The quantity may be adjusted to meet additional requirements or the specified inventory</a:t>
            </a:r>
          </a:p>
          <a:p>
            <a:pPr lvl="1" defTabSz="932742">
              <a:defRPr/>
            </a:pPr>
            <a:endParaRPr lang="en-US" sz="2800" dirty="0"/>
          </a:p>
          <a:p>
            <a:pPr lvl="1" defTabSz="932742">
              <a:defRPr/>
            </a:pPr>
            <a:r>
              <a:rPr lang="en-US" sz="2800" dirty="0"/>
              <a:t>The </a:t>
            </a:r>
            <a:r>
              <a:rPr lang="en-US" sz="2800" b="1" dirty="0"/>
              <a:t>Reorder Quantity</a:t>
            </a:r>
            <a:r>
              <a:rPr lang="en-US" sz="2800" dirty="0"/>
              <a:t> field is used for calculating the overflow level</a:t>
            </a:r>
            <a:endParaRPr lang="en-US" sz="2800" b="1" dirty="0"/>
          </a:p>
          <a:p>
            <a:pPr defTabSz="932742">
              <a:defRPr/>
            </a:pPr>
            <a:endParaRPr lang="en-US" dirty="0"/>
          </a:p>
        </p:txBody>
      </p:sp>
    </p:spTree>
    <p:extLst>
      <p:ext uri="{BB962C8B-B14F-4D97-AF65-F5344CB8AC3E}">
        <p14:creationId xmlns:p14="http://schemas.microsoft.com/office/powerpoint/2010/main" val="3393339175"/>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117" y="352722"/>
            <a:ext cx="10515600" cy="1325563"/>
          </a:xfrm>
        </p:spPr>
        <p:txBody>
          <a:bodyPr/>
          <a:lstStyle/>
          <a:p>
            <a:r>
              <a:rPr lang="en-US" dirty="0">
                <a:solidFill>
                  <a:srgbClr val="F98E2B"/>
                </a:solidFill>
              </a:rPr>
              <a:t>Reorder Policies</a:t>
            </a:r>
          </a:p>
        </p:txBody>
      </p:sp>
      <p:sp>
        <p:nvSpPr>
          <p:cNvPr id="3" name="TextBox 2"/>
          <p:cNvSpPr txBox="1"/>
          <p:nvPr/>
        </p:nvSpPr>
        <p:spPr>
          <a:xfrm>
            <a:off x="274257" y="1500662"/>
            <a:ext cx="10670408" cy="800219"/>
          </a:xfrm>
          <a:prstGeom prst="rect">
            <a:avLst/>
          </a:prstGeom>
          <a:noFill/>
        </p:spPr>
        <p:txBody>
          <a:bodyPr wrap="square" rtlCol="0">
            <a:spAutoFit/>
          </a:bodyPr>
          <a:lstStyle/>
          <a:p>
            <a:pPr lvl="1" defTabSz="932742">
              <a:defRPr/>
            </a:pPr>
            <a:r>
              <a:rPr lang="en-US" sz="2800" dirty="0"/>
              <a:t>The Reorder Quantity field is used for calculating the </a:t>
            </a:r>
            <a:r>
              <a:rPr lang="en-US" sz="2800" b="1" dirty="0"/>
              <a:t>Overflow Level</a:t>
            </a:r>
          </a:p>
          <a:p>
            <a:pPr defTabSz="932742">
              <a:defRPr/>
            </a:pPr>
            <a:endParaRPr lang="en-US" dirty="0"/>
          </a:p>
        </p:txBody>
      </p:sp>
      <p:pic>
        <p:nvPicPr>
          <p:cNvPr id="4" name="Picture 3">
            <a:extLst>
              <a:ext uri="{FF2B5EF4-FFF2-40B4-BE49-F238E27FC236}">
                <a16:creationId xmlns:a16="http://schemas.microsoft.com/office/drawing/2014/main" id="{5DE816A4-3673-4F18-8C35-6A94BE5C4FA4}"/>
              </a:ext>
            </a:extLst>
          </p:cNvPr>
          <p:cNvPicPr>
            <a:picLocks noChangeAspect="1"/>
          </p:cNvPicPr>
          <p:nvPr/>
        </p:nvPicPr>
        <p:blipFill>
          <a:blip r:embed="rId3"/>
          <a:stretch>
            <a:fillRect/>
          </a:stretch>
        </p:blipFill>
        <p:spPr>
          <a:xfrm>
            <a:off x="820468" y="2381251"/>
            <a:ext cx="7501412" cy="3469403"/>
          </a:xfrm>
          <a:prstGeom prst="rect">
            <a:avLst/>
          </a:prstGeom>
        </p:spPr>
      </p:pic>
    </p:spTree>
    <p:extLst>
      <p:ext uri="{BB962C8B-B14F-4D97-AF65-F5344CB8AC3E}">
        <p14:creationId xmlns:p14="http://schemas.microsoft.com/office/powerpoint/2010/main" val="582689407"/>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084" y="373833"/>
            <a:ext cx="10664061" cy="1325563"/>
          </a:xfrm>
        </p:spPr>
        <p:txBody>
          <a:bodyPr/>
          <a:lstStyle/>
          <a:p>
            <a:r>
              <a:rPr lang="en-US" dirty="0">
                <a:solidFill>
                  <a:srgbClr val="F98E2B"/>
                </a:solidFill>
              </a:rPr>
              <a:t>Reorder Policies</a:t>
            </a:r>
            <a:br>
              <a:rPr lang="en-US" dirty="0">
                <a:solidFill>
                  <a:srgbClr val="F98E2B"/>
                </a:solidFill>
              </a:rPr>
            </a:br>
            <a:r>
              <a:rPr lang="en-US" sz="2800" b="1" dirty="0"/>
              <a:t>Fixed Reorder Qty.</a:t>
            </a:r>
          </a:p>
        </p:txBody>
      </p:sp>
      <p:pic>
        <p:nvPicPr>
          <p:cNvPr id="4" name="Picture 3">
            <a:extLst>
              <a:ext uri="{FF2B5EF4-FFF2-40B4-BE49-F238E27FC236}">
                <a16:creationId xmlns:a16="http://schemas.microsoft.com/office/drawing/2014/main" id="{3F4C8CF0-7ED6-4DE6-B1BD-6489031C278B}"/>
              </a:ext>
            </a:extLst>
          </p:cNvPr>
          <p:cNvPicPr>
            <a:picLocks noChangeAspect="1"/>
          </p:cNvPicPr>
          <p:nvPr/>
        </p:nvPicPr>
        <p:blipFill>
          <a:blip r:embed="rId3"/>
          <a:stretch>
            <a:fillRect/>
          </a:stretch>
        </p:blipFill>
        <p:spPr>
          <a:xfrm>
            <a:off x="820466" y="1551571"/>
            <a:ext cx="10439298" cy="4229749"/>
          </a:xfrm>
          <a:prstGeom prst="rect">
            <a:avLst/>
          </a:prstGeom>
        </p:spPr>
      </p:pic>
    </p:spTree>
    <p:extLst>
      <p:ext uri="{BB962C8B-B14F-4D97-AF65-F5344CB8AC3E}">
        <p14:creationId xmlns:p14="http://schemas.microsoft.com/office/powerpoint/2010/main" val="3327963702"/>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67" y="373833"/>
            <a:ext cx="10515600" cy="1325563"/>
          </a:xfrm>
        </p:spPr>
        <p:txBody>
          <a:bodyPr/>
          <a:lstStyle/>
          <a:p>
            <a:r>
              <a:rPr lang="en-US" dirty="0">
                <a:solidFill>
                  <a:srgbClr val="F98E2B"/>
                </a:solidFill>
              </a:rPr>
              <a:t>Reorder Policies</a:t>
            </a:r>
          </a:p>
        </p:txBody>
      </p:sp>
      <p:sp>
        <p:nvSpPr>
          <p:cNvPr id="3" name="TextBox 2"/>
          <p:cNvSpPr txBox="1"/>
          <p:nvPr/>
        </p:nvSpPr>
        <p:spPr>
          <a:xfrm>
            <a:off x="820467" y="1514730"/>
            <a:ext cx="9860096" cy="4647426"/>
          </a:xfrm>
          <a:prstGeom prst="rect">
            <a:avLst/>
          </a:prstGeom>
          <a:noFill/>
        </p:spPr>
        <p:txBody>
          <a:bodyPr wrap="square" rtlCol="0">
            <a:spAutoFit/>
          </a:bodyPr>
          <a:lstStyle/>
          <a:p>
            <a:pPr defTabSz="932742">
              <a:defRPr/>
            </a:pPr>
            <a:r>
              <a:rPr lang="en-US" sz="2800" b="1" dirty="0"/>
              <a:t>Maximum Reorder Quantity</a:t>
            </a:r>
          </a:p>
          <a:p>
            <a:pPr lvl="1" defTabSz="932742">
              <a:defRPr/>
            </a:pPr>
            <a:r>
              <a:rPr lang="en-US" sz="2800" dirty="0"/>
              <a:t>Uses the quantity that is specified in the </a:t>
            </a:r>
            <a:r>
              <a:rPr lang="en-US" sz="2800" b="1" dirty="0"/>
              <a:t>Maximum Inventory</a:t>
            </a:r>
            <a:r>
              <a:rPr lang="en-US" sz="2800" dirty="0"/>
              <a:t> field to determine the maximum lot size. The quantity may be adjusted to meet additional requirements or the specified inventory level.</a:t>
            </a:r>
          </a:p>
          <a:p>
            <a:pPr lvl="1" defTabSz="932742">
              <a:defRPr/>
            </a:pPr>
            <a:endParaRPr lang="en-US" sz="2800" dirty="0"/>
          </a:p>
          <a:p>
            <a:pPr lvl="1" defTabSz="932742">
              <a:defRPr/>
            </a:pPr>
            <a:r>
              <a:rPr lang="en-US" sz="2800" dirty="0"/>
              <a:t>The </a:t>
            </a:r>
            <a:r>
              <a:rPr lang="en-US" sz="2800" b="1" dirty="0"/>
              <a:t>Maximum Inventory</a:t>
            </a:r>
            <a:r>
              <a:rPr lang="en-US" sz="2800" dirty="0"/>
              <a:t> field is used for calculating the overflow level</a:t>
            </a:r>
          </a:p>
          <a:p>
            <a:pPr defTabSz="932742">
              <a:defRPr/>
            </a:pPr>
            <a:endParaRPr lang="en-US" sz="4400" b="1" dirty="0"/>
          </a:p>
        </p:txBody>
      </p:sp>
    </p:spTree>
    <p:extLst>
      <p:ext uri="{BB962C8B-B14F-4D97-AF65-F5344CB8AC3E}">
        <p14:creationId xmlns:p14="http://schemas.microsoft.com/office/powerpoint/2010/main" val="156161949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67" y="373833"/>
            <a:ext cx="10515600" cy="1325563"/>
          </a:xfrm>
        </p:spPr>
        <p:txBody>
          <a:bodyPr/>
          <a:lstStyle/>
          <a:p>
            <a:r>
              <a:rPr lang="en-US" dirty="0">
                <a:solidFill>
                  <a:srgbClr val="F98E2B"/>
                </a:solidFill>
              </a:rPr>
              <a:t>Reorder Policies</a:t>
            </a:r>
            <a:br>
              <a:rPr lang="en-US" dirty="0">
                <a:solidFill>
                  <a:srgbClr val="F98E2B"/>
                </a:solidFill>
              </a:rPr>
            </a:br>
            <a:r>
              <a:rPr lang="en-US" sz="2800" b="1" dirty="0"/>
              <a:t>Maximum Qty.</a:t>
            </a:r>
          </a:p>
        </p:txBody>
      </p:sp>
      <p:pic>
        <p:nvPicPr>
          <p:cNvPr id="4" name="Picture 3">
            <a:extLst>
              <a:ext uri="{FF2B5EF4-FFF2-40B4-BE49-F238E27FC236}">
                <a16:creationId xmlns:a16="http://schemas.microsoft.com/office/drawing/2014/main" id="{4D4180FC-03B7-41D8-AC6F-3EA2FF3ECCF4}"/>
              </a:ext>
            </a:extLst>
          </p:cNvPr>
          <p:cNvPicPr>
            <a:picLocks noChangeAspect="1"/>
          </p:cNvPicPr>
          <p:nvPr/>
        </p:nvPicPr>
        <p:blipFill>
          <a:blip r:embed="rId3"/>
          <a:stretch>
            <a:fillRect/>
          </a:stretch>
        </p:blipFill>
        <p:spPr>
          <a:xfrm>
            <a:off x="933947" y="1546468"/>
            <a:ext cx="10402120" cy="4233607"/>
          </a:xfrm>
          <a:prstGeom prst="rect">
            <a:avLst/>
          </a:prstGeom>
        </p:spPr>
      </p:pic>
    </p:spTree>
    <p:extLst>
      <p:ext uri="{BB962C8B-B14F-4D97-AF65-F5344CB8AC3E}">
        <p14:creationId xmlns:p14="http://schemas.microsoft.com/office/powerpoint/2010/main" val="1343783731"/>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1252</Words>
  <Application>Microsoft Office PowerPoint</Application>
  <PresentationFormat>Widescreen</PresentationFormat>
  <Paragraphs>184</Paragraphs>
  <Slides>28</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Century Gothic</vt:lpstr>
      <vt:lpstr>Verdana</vt:lpstr>
      <vt:lpstr>Office Theme</vt:lpstr>
      <vt:lpstr>Reserved for Intro Picture</vt:lpstr>
      <vt:lpstr>NAV Reordering Policies Overview 101</vt:lpstr>
      <vt:lpstr>Reorder Policies</vt:lpstr>
      <vt:lpstr>Reorder Policies</vt:lpstr>
      <vt:lpstr>Reorder Policies</vt:lpstr>
      <vt:lpstr>Reorder Policies</vt:lpstr>
      <vt:lpstr>Reorder Policies Fixed Reorder Qty.</vt:lpstr>
      <vt:lpstr>Reorder Policies</vt:lpstr>
      <vt:lpstr>Reorder Policies Maximum Qty.</vt:lpstr>
      <vt:lpstr>Reorder Policies</vt:lpstr>
      <vt:lpstr>Reorder Policies Lot-for Lot</vt:lpstr>
      <vt:lpstr>Reorder Policies</vt:lpstr>
      <vt:lpstr>Reorder Policies Order</vt:lpstr>
      <vt:lpstr>NAV Planning Worksheets</vt:lpstr>
      <vt:lpstr>NAV Planning Worksheets</vt:lpstr>
      <vt:lpstr>NAV Planning Worksheets</vt:lpstr>
      <vt:lpstr>NAV Planning Worksheets</vt:lpstr>
      <vt:lpstr>Advanced Features For The Planner</vt:lpstr>
      <vt:lpstr>Advanced Features For The Planner</vt:lpstr>
      <vt:lpstr>Advanced Features For The Planner</vt:lpstr>
      <vt:lpstr>Advanced Features For The Planner</vt:lpstr>
      <vt:lpstr>Advanced Features For The Planner</vt:lpstr>
      <vt:lpstr>Advanced Features For The Planner</vt:lpstr>
      <vt:lpstr>Advanced Features For The Planner</vt:lpstr>
      <vt:lpstr>Advanced Features For The Planner</vt:lpstr>
      <vt:lpstr>Advanced Features For The Planner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Britton</dc:creator>
  <cp:lastModifiedBy>John Grant</cp:lastModifiedBy>
  <cp:revision>55</cp:revision>
  <cp:lastPrinted>2018-03-22T13:46:05Z</cp:lastPrinted>
  <dcterms:created xsi:type="dcterms:W3CDTF">2018-01-03T18:38:01Z</dcterms:created>
  <dcterms:modified xsi:type="dcterms:W3CDTF">2018-04-13T16:52:47Z</dcterms:modified>
</cp:coreProperties>
</file>