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08"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9" r:id="rId33"/>
    <p:sldId id="3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E2B"/>
    <a:srgbClr val="513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5465" autoAdjust="0"/>
  </p:normalViewPr>
  <p:slideViewPr>
    <p:cSldViewPr snapToGrid="0">
      <p:cViewPr varScale="1">
        <p:scale>
          <a:sx n="87" d="100"/>
          <a:sy n="87" d="100"/>
        </p:scale>
        <p:origin x="14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D7469-F881-4AF7-BFC1-DAA138261B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974748-367E-4F02-86CB-A2F623FE7F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459582-DEDF-4CA3-9D13-3ADC7CB86ECE}" type="datetimeFigureOut">
              <a:rPr lang="en-US" smtClean="0"/>
              <a:t>4/26/2018</a:t>
            </a:fld>
            <a:endParaRPr lang="en-US"/>
          </a:p>
        </p:txBody>
      </p:sp>
      <p:sp>
        <p:nvSpPr>
          <p:cNvPr id="4" name="Footer Placeholder 3">
            <a:extLst>
              <a:ext uri="{FF2B5EF4-FFF2-40B4-BE49-F238E27FC236}">
                <a16:creationId xmlns:a16="http://schemas.microsoft.com/office/drawing/2014/main" id="{1DE7462C-99D2-4782-BD4E-14B0A9BAD9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4808DD-7008-45A7-A662-C64325CA4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33684-1B14-471B-95B4-BD9817C6E61F}" type="slidenum">
              <a:rPr lang="en-US" smtClean="0"/>
              <a:t>‹#›</a:t>
            </a:fld>
            <a:endParaRPr lang="en-US"/>
          </a:p>
        </p:txBody>
      </p:sp>
    </p:spTree>
    <p:extLst>
      <p:ext uri="{BB962C8B-B14F-4D97-AF65-F5344CB8AC3E}">
        <p14:creationId xmlns:p14="http://schemas.microsoft.com/office/powerpoint/2010/main" val="2054056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24BA6-EAED-463E-963E-B0B1E063E3DE}"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2741A-1916-447B-B4F8-287BA686ACFF}" type="slidenum">
              <a:rPr lang="en-US" smtClean="0"/>
              <a:t>‹#›</a:t>
            </a:fld>
            <a:endParaRPr lang="en-US"/>
          </a:p>
        </p:txBody>
      </p:sp>
    </p:spTree>
    <p:extLst>
      <p:ext uri="{BB962C8B-B14F-4D97-AF65-F5344CB8AC3E}">
        <p14:creationId xmlns:p14="http://schemas.microsoft.com/office/powerpoint/2010/main" val="189788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2741A-1916-447B-B4F8-287BA686ACFF}" type="slidenum">
              <a:rPr lang="en-US" smtClean="0"/>
              <a:t>1</a:t>
            </a:fld>
            <a:endParaRPr lang="en-US"/>
          </a:p>
        </p:txBody>
      </p:sp>
    </p:spTree>
    <p:extLst>
      <p:ext uri="{BB962C8B-B14F-4D97-AF65-F5344CB8AC3E}">
        <p14:creationId xmlns:p14="http://schemas.microsoft.com/office/powerpoint/2010/main" val="121704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10</a:t>
            </a:fld>
            <a:endParaRPr lang="en-US"/>
          </a:p>
        </p:txBody>
      </p:sp>
    </p:spTree>
    <p:extLst>
      <p:ext uri="{BB962C8B-B14F-4D97-AF65-F5344CB8AC3E}">
        <p14:creationId xmlns:p14="http://schemas.microsoft.com/office/powerpoint/2010/main" val="337161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11</a:t>
            </a:fld>
            <a:endParaRPr lang="en-US"/>
          </a:p>
        </p:txBody>
      </p:sp>
    </p:spTree>
    <p:extLst>
      <p:ext uri="{BB962C8B-B14F-4D97-AF65-F5344CB8AC3E}">
        <p14:creationId xmlns:p14="http://schemas.microsoft.com/office/powerpoint/2010/main" val="277117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When you manually create Prod Orders, or you change the</a:t>
            </a:r>
            <a:r>
              <a:rPr lang="en-US" altLang="en-US" baseline="0" dirty="0" smtClean="0">
                <a:latin typeface="Arial" panose="020B0604020202020204" pitchFamily="34" charset="0"/>
              </a:rPr>
              <a:t> BOM you need to refresh the production order</a:t>
            </a:r>
          </a:p>
          <a:p>
            <a:r>
              <a:rPr lang="en-US" altLang="en-US" baseline="0" dirty="0" smtClean="0">
                <a:latin typeface="Arial" panose="020B0604020202020204" pitchFamily="34" charset="0"/>
              </a:rPr>
              <a:t>You can refresh Line, Routing, or Bill (component need)</a:t>
            </a:r>
          </a:p>
          <a:p>
            <a:endParaRPr lang="en-US" altLang="en-US" baseline="0" dirty="0" smtClean="0">
              <a:latin typeface="Arial" panose="020B0604020202020204" pitchFamily="34" charset="0"/>
            </a:endParaRPr>
          </a:p>
          <a:p>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12</a:t>
            </a:fld>
            <a:endParaRPr lang="en-US"/>
          </a:p>
        </p:txBody>
      </p:sp>
    </p:spTree>
    <p:extLst>
      <p:ext uri="{BB962C8B-B14F-4D97-AF65-F5344CB8AC3E}">
        <p14:creationId xmlns:p14="http://schemas.microsoft.com/office/powerpoint/2010/main" val="393063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You can manuall</a:t>
            </a:r>
            <a:r>
              <a:rPr lang="en-US" altLang="en-US" baseline="0" dirty="0" smtClean="0">
                <a:latin typeface="Arial" panose="020B0604020202020204" pitchFamily="34" charset="0"/>
              </a:rPr>
              <a:t>y change the Routing No on the line and then refresh the Routing Only and it will replace the routing with the new one on the line (do not refresh the line)</a:t>
            </a:r>
          </a:p>
          <a:p>
            <a:r>
              <a:rPr lang="en-US" altLang="en-US" baseline="0" dirty="0" smtClean="0">
                <a:latin typeface="Arial" panose="020B0604020202020204" pitchFamily="34" charset="0"/>
              </a:rPr>
              <a:t>You can do the same for the Production BOM</a:t>
            </a:r>
          </a:p>
          <a:p>
            <a:r>
              <a:rPr lang="en-US" altLang="en-US" baseline="0" dirty="0" smtClean="0">
                <a:latin typeface="Arial" panose="020B0604020202020204" pitchFamily="34" charset="0"/>
              </a:rPr>
              <a:t>If you have changed a bill of Material or Routing on the production order manually you may not want to refresh any of the options.</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13</a:t>
            </a:fld>
            <a:endParaRPr lang="en-US"/>
          </a:p>
        </p:txBody>
      </p:sp>
    </p:spTree>
    <p:extLst>
      <p:ext uri="{BB962C8B-B14F-4D97-AF65-F5344CB8AC3E}">
        <p14:creationId xmlns:p14="http://schemas.microsoft.com/office/powerpoint/2010/main" val="134601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Typical flow for a Production Floor Scheduler</a:t>
            </a:r>
          </a:p>
          <a:p>
            <a:r>
              <a:rPr lang="en-US" altLang="en-US" dirty="0" smtClean="0">
                <a:latin typeface="Arial" panose="020B0604020202020204" pitchFamily="34" charset="0"/>
              </a:rPr>
              <a:t>Orders are in firm planned status</a:t>
            </a:r>
          </a:p>
          <a:p>
            <a:r>
              <a:rPr lang="en-US" altLang="en-US" dirty="0" smtClean="0">
                <a:latin typeface="Arial" panose="020B0604020202020204" pitchFamily="34" charset="0"/>
              </a:rPr>
              <a:t>In</a:t>
            </a:r>
            <a:r>
              <a:rPr lang="en-US" altLang="en-US" baseline="0" dirty="0" smtClean="0">
                <a:latin typeface="Arial" panose="020B0604020202020204" pitchFamily="34" charset="0"/>
              </a:rPr>
              <a:t> the firm planned orders list view you can filter based on a start or end date</a:t>
            </a:r>
          </a:p>
          <a:p>
            <a:r>
              <a:rPr lang="en-US" altLang="en-US" baseline="0" dirty="0" smtClean="0">
                <a:latin typeface="Arial" panose="020B0604020202020204" pitchFamily="34" charset="0"/>
              </a:rPr>
              <a:t>Some people will copy and paste to excel so they can add notes</a:t>
            </a:r>
          </a:p>
          <a:p>
            <a:r>
              <a:rPr lang="en-US" altLang="en-US" baseline="0" dirty="0" smtClean="0">
                <a:latin typeface="Arial" panose="020B0604020202020204" pitchFamily="34" charset="0"/>
              </a:rPr>
              <a:t>Run the production order shortage list for the order</a:t>
            </a:r>
          </a:p>
          <a:p>
            <a:r>
              <a:rPr lang="en-US" altLang="en-US" baseline="0" dirty="0" smtClean="0">
                <a:latin typeface="Arial" panose="020B0604020202020204" pitchFamily="34" charset="0"/>
              </a:rPr>
              <a:t>Change the order status to released, print the shop packet and send to the floor</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14</a:t>
            </a:fld>
            <a:endParaRPr lang="en-US"/>
          </a:p>
        </p:txBody>
      </p:sp>
    </p:spTree>
    <p:extLst>
      <p:ext uri="{BB962C8B-B14F-4D97-AF65-F5344CB8AC3E}">
        <p14:creationId xmlns:p14="http://schemas.microsoft.com/office/powerpoint/2010/main" val="164053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You can change multiple</a:t>
            </a:r>
            <a:r>
              <a:rPr lang="en-US" altLang="en-US" baseline="0" dirty="0" smtClean="0">
                <a:latin typeface="Arial" panose="020B0604020202020204" pitchFamily="34" charset="0"/>
              </a:rPr>
              <a:t> order status’ with the Change Production Order Status page</a:t>
            </a:r>
          </a:p>
          <a:p>
            <a:r>
              <a:rPr lang="en-US" altLang="en-US" baseline="0" dirty="0" smtClean="0">
                <a:latin typeface="Arial" panose="020B0604020202020204" pitchFamily="34" charset="0"/>
              </a:rPr>
              <a:t>For example Frim Planned Orders ending before 9/24/19 – change to release</a:t>
            </a:r>
          </a:p>
          <a:p>
            <a:r>
              <a:rPr lang="en-US" altLang="en-US" baseline="0" dirty="0" smtClean="0">
                <a:latin typeface="Arial" panose="020B0604020202020204" pitchFamily="34" charset="0"/>
              </a:rPr>
              <a:t>Used when you might release orders all orders due next week to the floor with or without shortages.</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15</a:t>
            </a:fld>
            <a:endParaRPr lang="en-US"/>
          </a:p>
        </p:txBody>
      </p:sp>
    </p:spTree>
    <p:extLst>
      <p:ext uri="{BB962C8B-B14F-4D97-AF65-F5344CB8AC3E}">
        <p14:creationId xmlns:p14="http://schemas.microsoft.com/office/powerpoint/2010/main" val="99555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Example</a:t>
            </a:r>
            <a:r>
              <a:rPr lang="en-US" altLang="en-US" baseline="0" dirty="0" smtClean="0">
                <a:latin typeface="Arial" panose="020B0604020202020204" pitchFamily="34" charset="0"/>
              </a:rPr>
              <a:t> of the Firm planned orders  (can filter the list), review shortages and Change Status (for one order at a time)</a:t>
            </a:r>
          </a:p>
          <a:p>
            <a:r>
              <a:rPr lang="en-US" altLang="en-US" baseline="0" dirty="0" smtClean="0">
                <a:latin typeface="Arial" panose="020B0604020202020204" pitchFamily="34" charset="0"/>
              </a:rPr>
              <a:t>You can also run the shortage report for a range of orders (stock report will only show orders with shortages, some customer change the report so if there are no shortages it lists the order and says no shortages)</a:t>
            </a:r>
          </a:p>
          <a:p>
            <a:r>
              <a:rPr lang="en-US" altLang="en-US" baseline="0" dirty="0" smtClean="0">
                <a:latin typeface="Arial" panose="020B0604020202020204" pitchFamily="34" charset="0"/>
              </a:rPr>
              <a:t>Then you can release the individual order via the Change Status in the ribbon</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16</a:t>
            </a:fld>
            <a:endParaRPr lang="en-US"/>
          </a:p>
        </p:txBody>
      </p:sp>
    </p:spTree>
    <p:extLst>
      <p:ext uri="{BB962C8B-B14F-4D97-AF65-F5344CB8AC3E}">
        <p14:creationId xmlns:p14="http://schemas.microsoft.com/office/powerpoint/2010/main" val="79236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17</a:t>
            </a:fld>
            <a:endParaRPr lang="en-US"/>
          </a:p>
        </p:txBody>
      </p:sp>
    </p:spTree>
    <p:extLst>
      <p:ext uri="{BB962C8B-B14F-4D97-AF65-F5344CB8AC3E}">
        <p14:creationId xmlns:p14="http://schemas.microsoft.com/office/powerpoint/2010/main" val="275146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18</a:t>
            </a:fld>
            <a:endParaRPr lang="en-US"/>
          </a:p>
        </p:txBody>
      </p:sp>
    </p:spTree>
    <p:extLst>
      <p:ext uri="{BB962C8B-B14F-4D97-AF65-F5344CB8AC3E}">
        <p14:creationId xmlns:p14="http://schemas.microsoft.com/office/powerpoint/2010/main" val="146397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19</a:t>
            </a:fld>
            <a:endParaRPr lang="en-US"/>
          </a:p>
        </p:txBody>
      </p:sp>
    </p:spTree>
    <p:extLst>
      <p:ext uri="{BB962C8B-B14F-4D97-AF65-F5344CB8AC3E}">
        <p14:creationId xmlns:p14="http://schemas.microsoft.com/office/powerpoint/2010/main" val="406848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Unit of measure</a:t>
            </a:r>
            <a:r>
              <a:rPr lang="en-US" altLang="en-US" baseline="0" dirty="0" smtClean="0">
                <a:latin typeface="Arial" panose="020B0604020202020204" pitchFamily="34" charset="0"/>
              </a:rPr>
              <a:t> code -100 lb. batch, lots of decimal places</a:t>
            </a:r>
          </a:p>
          <a:p>
            <a:r>
              <a:rPr lang="en-US" altLang="en-US" baseline="0" dirty="0" smtClean="0">
                <a:latin typeface="Arial" panose="020B0604020202020204" pitchFamily="34" charset="0"/>
              </a:rPr>
              <a:t>Routing Link Code – link material to specific routing operation, longer run job some material later.</a:t>
            </a:r>
          </a:p>
          <a:p>
            <a:r>
              <a:rPr lang="en-US" altLang="en-US" baseline="0" dirty="0" smtClean="0">
                <a:latin typeface="Arial" panose="020B0604020202020204" pitchFamily="34" charset="0"/>
              </a:rPr>
              <a:t>Flush Method – On Item Card not in the BOM, when you have a production order you can modify per order</a:t>
            </a:r>
          </a:p>
          <a:p>
            <a:r>
              <a:rPr lang="en-US" altLang="en-US" baseline="0" dirty="0" smtClean="0">
                <a:latin typeface="Arial" panose="020B0604020202020204" pitchFamily="34" charset="0"/>
              </a:rPr>
              <a:t>	Can impact how you setup your routings</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2</a:t>
            </a:fld>
            <a:endParaRPr lang="en-US"/>
          </a:p>
        </p:txBody>
      </p:sp>
    </p:spTree>
    <p:extLst>
      <p:ext uri="{BB962C8B-B14F-4D97-AF65-F5344CB8AC3E}">
        <p14:creationId xmlns:p14="http://schemas.microsoft.com/office/powerpoint/2010/main" val="1943555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20</a:t>
            </a:fld>
            <a:endParaRPr lang="en-US"/>
          </a:p>
        </p:txBody>
      </p:sp>
    </p:spTree>
    <p:extLst>
      <p:ext uri="{BB962C8B-B14F-4D97-AF65-F5344CB8AC3E}">
        <p14:creationId xmlns:p14="http://schemas.microsoft.com/office/powerpoint/2010/main" val="648983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1AA2741A-1916-447B-B4F8-287BA686ACFF}" type="slidenum">
              <a:rPr lang="en-US" smtClean="0"/>
              <a:t>21</a:t>
            </a:fld>
            <a:endParaRPr lang="en-US"/>
          </a:p>
        </p:txBody>
      </p:sp>
    </p:spTree>
    <p:extLst>
      <p:ext uri="{BB962C8B-B14F-4D97-AF65-F5344CB8AC3E}">
        <p14:creationId xmlns:p14="http://schemas.microsoft.com/office/powerpoint/2010/main" val="155790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22</a:t>
            </a:fld>
            <a:endParaRPr lang="en-US"/>
          </a:p>
        </p:txBody>
      </p:sp>
    </p:spTree>
    <p:extLst>
      <p:ext uri="{BB962C8B-B14F-4D97-AF65-F5344CB8AC3E}">
        <p14:creationId xmlns:p14="http://schemas.microsoft.com/office/powerpoint/2010/main" val="60882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23</a:t>
            </a:fld>
            <a:endParaRPr lang="en-US"/>
          </a:p>
        </p:txBody>
      </p:sp>
    </p:spTree>
    <p:extLst>
      <p:ext uri="{BB962C8B-B14F-4D97-AF65-F5344CB8AC3E}">
        <p14:creationId xmlns:p14="http://schemas.microsoft.com/office/powerpoint/2010/main" val="2927539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10"/>
          </p:nvPr>
        </p:nvSpPr>
        <p:spPr/>
        <p:txBody>
          <a:bodyPr/>
          <a:lstStyle/>
          <a:p>
            <a:fld id="{1AA2741A-1916-447B-B4F8-287BA686ACFF}" type="slidenum">
              <a:rPr lang="en-US" smtClean="0"/>
              <a:t>24</a:t>
            </a:fld>
            <a:endParaRPr lang="en-US"/>
          </a:p>
        </p:txBody>
      </p:sp>
    </p:spTree>
    <p:extLst>
      <p:ext uri="{BB962C8B-B14F-4D97-AF65-F5344CB8AC3E}">
        <p14:creationId xmlns:p14="http://schemas.microsoft.com/office/powerpoint/2010/main" val="1409063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Kevin</a:t>
            </a:r>
          </a:p>
        </p:txBody>
      </p:sp>
      <p:sp>
        <p:nvSpPr>
          <p:cNvPr id="4" name="Slide Number Placeholder 3"/>
          <p:cNvSpPr>
            <a:spLocks noGrp="1"/>
          </p:cNvSpPr>
          <p:nvPr>
            <p:ph type="sldNum" sz="quarter" idx="10"/>
          </p:nvPr>
        </p:nvSpPr>
        <p:spPr/>
        <p:txBody>
          <a:bodyPr/>
          <a:lstStyle/>
          <a:p>
            <a:fld id="{FDBBCF2E-69FE-467A-B1B4-3B738F14E4B0}" type="slidenum">
              <a:rPr lang="en-US" smtClean="0"/>
              <a:t>25</a:t>
            </a:fld>
            <a:endParaRPr lang="en-US"/>
          </a:p>
        </p:txBody>
      </p:sp>
    </p:spTree>
    <p:extLst>
      <p:ext uri="{BB962C8B-B14F-4D97-AF65-F5344CB8AC3E}">
        <p14:creationId xmlns:p14="http://schemas.microsoft.com/office/powerpoint/2010/main" val="196959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26</a:t>
            </a:fld>
            <a:endParaRPr lang="en-US"/>
          </a:p>
        </p:txBody>
      </p:sp>
    </p:spTree>
    <p:extLst>
      <p:ext uri="{BB962C8B-B14F-4D97-AF65-F5344CB8AC3E}">
        <p14:creationId xmlns:p14="http://schemas.microsoft.com/office/powerpoint/2010/main" val="209476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27</a:t>
            </a:fld>
            <a:endParaRPr lang="en-US"/>
          </a:p>
        </p:txBody>
      </p:sp>
    </p:spTree>
    <p:extLst>
      <p:ext uri="{BB962C8B-B14F-4D97-AF65-F5344CB8AC3E}">
        <p14:creationId xmlns:p14="http://schemas.microsoft.com/office/powerpoint/2010/main" val="4229387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28</a:t>
            </a:fld>
            <a:endParaRPr lang="en-US"/>
          </a:p>
        </p:txBody>
      </p:sp>
    </p:spTree>
    <p:extLst>
      <p:ext uri="{BB962C8B-B14F-4D97-AF65-F5344CB8AC3E}">
        <p14:creationId xmlns:p14="http://schemas.microsoft.com/office/powerpoint/2010/main" val="1556821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2741A-1916-447B-B4F8-287BA686ACFF}" type="slidenum">
              <a:rPr lang="en-US" smtClean="0"/>
              <a:t>29</a:t>
            </a:fld>
            <a:endParaRPr lang="en-US"/>
          </a:p>
        </p:txBody>
      </p:sp>
    </p:spTree>
    <p:extLst>
      <p:ext uri="{BB962C8B-B14F-4D97-AF65-F5344CB8AC3E}">
        <p14:creationId xmlns:p14="http://schemas.microsoft.com/office/powerpoint/2010/main" val="1363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a:t>
            </a:r>
          </a:p>
          <a:p>
            <a:r>
              <a:rPr lang="en-US" dirty="0" smtClean="0"/>
              <a:t>BOM version</a:t>
            </a:r>
            <a:r>
              <a:rPr lang="en-US" baseline="0" dirty="0" smtClean="0"/>
              <a:t> (also on Routings) page you open is original BOM, not active version.</a:t>
            </a:r>
          </a:p>
          <a:p>
            <a:r>
              <a:rPr lang="en-US" baseline="0" dirty="0" smtClean="0"/>
              <a:t>Need to drill down to active version.</a:t>
            </a:r>
          </a:p>
          <a:p>
            <a:r>
              <a:rPr lang="en-US" dirty="0" smtClean="0"/>
              <a:t>Can update individual</a:t>
            </a:r>
            <a:r>
              <a:rPr lang="en-US" baseline="0" dirty="0" smtClean="0"/>
              <a:t> production orders to different version.</a:t>
            </a:r>
          </a:p>
          <a:p>
            <a:r>
              <a:rPr lang="en-US" baseline="0" dirty="0" smtClean="0"/>
              <a:t>Alternate is to use Alternate BOM  (item 123-1, item 123-2)</a:t>
            </a:r>
            <a:endParaRPr lang="en-US" dirty="0"/>
          </a:p>
        </p:txBody>
      </p:sp>
      <p:sp>
        <p:nvSpPr>
          <p:cNvPr id="4" name="Slide Number Placeholder 3"/>
          <p:cNvSpPr>
            <a:spLocks noGrp="1"/>
          </p:cNvSpPr>
          <p:nvPr>
            <p:ph type="sldNum" sz="quarter" idx="10"/>
          </p:nvPr>
        </p:nvSpPr>
        <p:spPr/>
        <p:txBody>
          <a:bodyPr/>
          <a:lstStyle/>
          <a:p>
            <a:fld id="{1AA2741A-1916-447B-B4F8-287BA686ACFF}" type="slidenum">
              <a:rPr lang="en-US" smtClean="0"/>
              <a:t>3</a:t>
            </a:fld>
            <a:endParaRPr lang="en-US"/>
          </a:p>
        </p:txBody>
      </p:sp>
    </p:spTree>
    <p:extLst>
      <p:ext uri="{BB962C8B-B14F-4D97-AF65-F5344CB8AC3E}">
        <p14:creationId xmlns:p14="http://schemas.microsoft.com/office/powerpoint/2010/main" val="2074629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A2741A-1916-447B-B4F8-287BA686ACFF}" type="slidenum">
              <a:rPr lang="en-US" smtClean="0"/>
              <a:t>30</a:t>
            </a:fld>
            <a:endParaRPr lang="en-US"/>
          </a:p>
        </p:txBody>
      </p:sp>
    </p:spTree>
    <p:extLst>
      <p:ext uri="{BB962C8B-B14F-4D97-AF65-F5344CB8AC3E}">
        <p14:creationId xmlns:p14="http://schemas.microsoft.com/office/powerpoint/2010/main" val="279712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Kevin</a:t>
            </a:r>
          </a:p>
          <a:p>
            <a:r>
              <a:rPr lang="en-US" altLang="en-US" dirty="0" smtClean="0">
                <a:latin typeface="Arial" panose="020B0604020202020204" pitchFamily="34" charset="0"/>
              </a:rPr>
              <a:t>Lot Size – How</a:t>
            </a:r>
            <a:r>
              <a:rPr lang="en-US" altLang="en-US" baseline="0" dirty="0" smtClean="0">
                <a:latin typeface="Arial" panose="020B0604020202020204" pitchFamily="34" charset="0"/>
              </a:rPr>
              <a:t> many pieces you can make in the run time (if it’s 1 hour it’s pcs per hour)</a:t>
            </a:r>
            <a:endParaRPr lang="en-US" altLang="en-US" dirty="0" smtClean="0">
              <a:latin typeface="Arial" panose="020B0604020202020204" pitchFamily="34" charset="0"/>
            </a:endParaRPr>
          </a:p>
          <a:p>
            <a:r>
              <a:rPr lang="en-US" altLang="en-US" dirty="0" smtClean="0">
                <a:latin typeface="Arial" panose="020B0604020202020204" pitchFamily="34" charset="0"/>
              </a:rPr>
              <a:t>Flushing – Set on Work Center,</a:t>
            </a:r>
            <a:r>
              <a:rPr lang="en-US" altLang="en-US" baseline="0" dirty="0" smtClean="0">
                <a:latin typeface="Arial" panose="020B0604020202020204" pitchFamily="34" charset="0"/>
              </a:rPr>
              <a:t> can change on the production order</a:t>
            </a:r>
            <a:endParaRPr lang="en-US" altLang="en-US" dirty="0" smtClean="0">
              <a:latin typeface="Arial" panose="020B0604020202020204" pitchFamily="34" charset="0"/>
            </a:endParaRPr>
          </a:p>
          <a:p>
            <a:r>
              <a:rPr lang="en-US" altLang="en-US" dirty="0" smtClean="0">
                <a:latin typeface="Arial" panose="020B0604020202020204" pitchFamily="34" charset="0"/>
              </a:rPr>
              <a:t>Concurrent</a:t>
            </a:r>
            <a:r>
              <a:rPr lang="en-US" altLang="en-US" baseline="0" dirty="0" smtClean="0">
                <a:latin typeface="Arial" panose="020B0604020202020204" pitchFamily="34" charset="0"/>
              </a:rPr>
              <a:t> capacities – run on 2 machines at once, add people reduces the scheduling time (same number of hours) but will double the setup</a:t>
            </a:r>
          </a:p>
          <a:p>
            <a:r>
              <a:rPr lang="en-US" altLang="en-US" baseline="0" dirty="0" smtClean="0">
                <a:latin typeface="Arial" panose="020B0604020202020204" pitchFamily="34" charset="0"/>
              </a:rPr>
              <a:t>Send ahead Quantity – after the first 10 pcs (pallet) you can start the next operation</a:t>
            </a:r>
          </a:p>
          <a:p>
            <a:r>
              <a:rPr lang="en-US" altLang="en-US" baseline="0" dirty="0" smtClean="0">
                <a:latin typeface="Arial" panose="020B0604020202020204" pitchFamily="34" charset="0"/>
              </a:rPr>
              <a:t>Routing Link Code – links material to operation</a:t>
            </a:r>
          </a:p>
          <a:p>
            <a:r>
              <a:rPr lang="en-US" altLang="en-US" baseline="0" dirty="0" smtClean="0">
                <a:latin typeface="Arial" panose="020B0604020202020204" pitchFamily="34" charset="0"/>
              </a:rPr>
              <a:t>Version – Same as BOM you can have versions or alternate routings</a:t>
            </a:r>
            <a:endParaRPr lang="en-US" altLang="en-US"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DBBCF2E-69FE-467A-B1B4-3B738F14E4B0}" type="slidenum">
              <a:rPr lang="en-US" smtClean="0"/>
              <a:t>4</a:t>
            </a:fld>
            <a:endParaRPr lang="en-US"/>
          </a:p>
        </p:txBody>
      </p:sp>
    </p:spTree>
    <p:extLst>
      <p:ext uri="{BB962C8B-B14F-4D97-AF65-F5344CB8AC3E}">
        <p14:creationId xmlns:p14="http://schemas.microsoft.com/office/powerpoint/2010/main" val="104140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5</a:t>
            </a:fld>
            <a:endParaRPr lang="en-US"/>
          </a:p>
        </p:txBody>
      </p:sp>
    </p:spTree>
    <p:extLst>
      <p:ext uri="{BB962C8B-B14F-4D97-AF65-F5344CB8AC3E}">
        <p14:creationId xmlns:p14="http://schemas.microsoft.com/office/powerpoint/2010/main" val="941710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6</a:t>
            </a:fld>
            <a:endParaRPr lang="en-US"/>
          </a:p>
        </p:txBody>
      </p:sp>
    </p:spTree>
    <p:extLst>
      <p:ext uri="{BB962C8B-B14F-4D97-AF65-F5344CB8AC3E}">
        <p14:creationId xmlns:p14="http://schemas.microsoft.com/office/powerpoint/2010/main" val="171576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7</a:t>
            </a:fld>
            <a:endParaRPr lang="en-US"/>
          </a:p>
        </p:txBody>
      </p:sp>
    </p:spTree>
    <p:extLst>
      <p:ext uri="{BB962C8B-B14F-4D97-AF65-F5344CB8AC3E}">
        <p14:creationId xmlns:p14="http://schemas.microsoft.com/office/powerpoint/2010/main" val="216355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8</a:t>
            </a:fld>
            <a:endParaRPr lang="en-US"/>
          </a:p>
        </p:txBody>
      </p:sp>
    </p:spTree>
    <p:extLst>
      <p:ext uri="{BB962C8B-B14F-4D97-AF65-F5344CB8AC3E}">
        <p14:creationId xmlns:p14="http://schemas.microsoft.com/office/powerpoint/2010/main" val="371912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John</a:t>
            </a:r>
          </a:p>
        </p:txBody>
      </p:sp>
      <p:sp>
        <p:nvSpPr>
          <p:cNvPr id="4" name="Slide Number Placeholder 3"/>
          <p:cNvSpPr>
            <a:spLocks noGrp="1"/>
          </p:cNvSpPr>
          <p:nvPr>
            <p:ph type="sldNum" sz="quarter" idx="10"/>
          </p:nvPr>
        </p:nvSpPr>
        <p:spPr/>
        <p:txBody>
          <a:bodyPr/>
          <a:lstStyle/>
          <a:p>
            <a:fld id="{FDBBCF2E-69FE-467A-B1B4-3B738F14E4B0}" type="slidenum">
              <a:rPr lang="en-US" smtClean="0"/>
              <a:t>9</a:t>
            </a:fld>
            <a:endParaRPr lang="en-US"/>
          </a:p>
        </p:txBody>
      </p:sp>
    </p:spTree>
    <p:extLst>
      <p:ext uri="{BB962C8B-B14F-4D97-AF65-F5344CB8AC3E}">
        <p14:creationId xmlns:p14="http://schemas.microsoft.com/office/powerpoint/2010/main" val="3710834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331424-7449-4D23-8F6F-0EA008792FE4}"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2936766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90510447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5789251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marL="228600" indent="-228600">
              <a:buFontTx/>
              <a:buBlip>
                <a:blip r:embed="rId2"/>
              </a:buBlip>
              <a:defRPr/>
            </a:lvl1pPr>
            <a:lvl2pPr marL="800100" indent="-342900">
              <a:buFontTx/>
              <a:buBlip>
                <a:blip r:embed="rId2"/>
              </a:buBlip>
              <a:defRPr/>
            </a:lvl2pPr>
          </a:lstStyle>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331424-7449-4D23-8F6F-0EA008792FE4}"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52742293"/>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31424-7449-4D23-8F6F-0EA008792FE4}" type="datetimeFigureOut">
              <a:rPr lang="en-US" smtClean="0"/>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86050377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31424-7449-4D23-8F6F-0EA008792FE4}"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67451838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31424-7449-4D23-8F6F-0EA008792FE4}" type="datetimeFigureOut">
              <a:rPr lang="en-US" smtClean="0"/>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58465571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31424-7449-4D23-8F6F-0EA008792FE4}" type="datetimeFigureOut">
              <a:rPr lang="en-US" smtClean="0"/>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19485448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31424-7449-4D23-8F6F-0EA008792FE4}" type="datetimeFigureOut">
              <a:rPr lang="en-US" smtClean="0"/>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8117771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94671613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1944336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31424-7449-4D23-8F6F-0EA008792FE4}" type="datetimeFigureOut">
              <a:rPr lang="en-US" smtClean="0"/>
              <a:t>4/26/2018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52903-0EFD-43FB-A587-0A6AC4613943}" type="slidenum">
              <a:rPr lang="en-US" smtClean="0"/>
              <a:t>‹#›</a:t>
            </a:fld>
            <a:endParaRPr lang="en-US"/>
          </a:p>
        </p:txBody>
      </p:sp>
    </p:spTree>
    <p:extLst>
      <p:ext uri="{BB962C8B-B14F-4D97-AF65-F5344CB8AC3E}">
        <p14:creationId xmlns:p14="http://schemas.microsoft.com/office/powerpoint/2010/main" val="362551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l" defTabSz="914400" rtl="0" eaLnBrk="1" latinLnBrk="0" hangingPunct="1">
        <a:lnSpc>
          <a:spcPct val="90000"/>
        </a:lnSpc>
        <a:spcBef>
          <a:spcPct val="0"/>
        </a:spcBef>
        <a:buNone/>
        <a:defRPr sz="4400" kern="1200">
          <a:solidFill>
            <a:srgbClr val="51362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36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36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362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Reserved for Intro Picture</a:t>
            </a:r>
          </a:p>
        </p:txBody>
      </p:sp>
      <p:sp>
        <p:nvSpPr>
          <p:cNvPr id="3" name="Subtitle 2"/>
          <p:cNvSpPr>
            <a:spLocks noGrp="1"/>
          </p:cNvSpPr>
          <p:nvPr>
            <p:ph type="subTitle" idx="1"/>
          </p:nvPr>
        </p:nvSpPr>
        <p:spPr/>
        <p:txBody>
          <a:bodyPr/>
          <a:lstStyle/>
          <a:p>
            <a:r>
              <a:rPr lang="en-US" dirty="0"/>
              <a:t>Please contact Tim for Assistance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3112" y="3236968"/>
            <a:ext cx="11025775" cy="707886"/>
          </a:xfrm>
          <a:prstGeom prst="rect">
            <a:avLst/>
          </a:prstGeom>
          <a:noFill/>
        </p:spPr>
        <p:txBody>
          <a:bodyPr wrap="none" rtlCol="0">
            <a:spAutoFit/>
          </a:bodyPr>
          <a:lstStyle/>
          <a:p>
            <a:r>
              <a:rPr lang="en-US" sz="4000" dirty="0">
                <a:solidFill>
                  <a:schemeClr val="bg1"/>
                </a:solidFill>
                <a:latin typeface="Century Gothic" panose="020B0502020202020204" pitchFamily="34" charset="0"/>
              </a:rPr>
              <a:t>NAV Real World Tips for NAV Manufacturing</a:t>
            </a:r>
          </a:p>
        </p:txBody>
      </p:sp>
      <p:sp>
        <p:nvSpPr>
          <p:cNvPr id="6" name="TextBox 5"/>
          <p:cNvSpPr txBox="1"/>
          <p:nvPr/>
        </p:nvSpPr>
        <p:spPr>
          <a:xfrm>
            <a:off x="2477476" y="4980682"/>
            <a:ext cx="3923324" cy="1077218"/>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John Grant</a:t>
            </a:r>
          </a:p>
          <a:p>
            <a:r>
              <a:rPr lang="en-US" dirty="0">
                <a:solidFill>
                  <a:schemeClr val="bg1"/>
                </a:solidFill>
                <a:latin typeface="Century Gothic" panose="020B0502020202020204" pitchFamily="34" charset="0"/>
              </a:rPr>
              <a:t>Sr. Application Consultant</a:t>
            </a:r>
          </a:p>
          <a:p>
            <a:r>
              <a:rPr lang="en-US" dirty="0">
                <a:solidFill>
                  <a:schemeClr val="bg1"/>
                </a:solidFill>
                <a:latin typeface="Century Gothic" panose="020B0502020202020204" pitchFamily="34" charset="0"/>
              </a:rPr>
              <a:t>jgrant@innovia.com</a:t>
            </a:r>
          </a:p>
        </p:txBody>
      </p:sp>
      <p:sp>
        <p:nvSpPr>
          <p:cNvPr id="7" name="TextBox 6"/>
          <p:cNvSpPr txBox="1"/>
          <p:nvPr/>
        </p:nvSpPr>
        <p:spPr>
          <a:xfrm>
            <a:off x="8464068" y="4980682"/>
            <a:ext cx="3923324" cy="1077218"/>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Kevin Fons</a:t>
            </a:r>
          </a:p>
          <a:p>
            <a:r>
              <a:rPr lang="en-US" dirty="0">
                <a:solidFill>
                  <a:schemeClr val="bg1"/>
                </a:solidFill>
                <a:latin typeface="Century Gothic" panose="020B0502020202020204" pitchFamily="34" charset="0"/>
              </a:rPr>
              <a:t>Sr. Application Consultant</a:t>
            </a:r>
          </a:p>
          <a:p>
            <a:r>
              <a:rPr lang="en-US" dirty="0">
                <a:solidFill>
                  <a:schemeClr val="bg1"/>
                </a:solidFill>
                <a:latin typeface="Century Gothic" panose="020B0502020202020204" pitchFamily="34" charset="0"/>
              </a:rPr>
              <a:t>kfons@innovia.com</a:t>
            </a:r>
          </a:p>
        </p:txBody>
      </p:sp>
      <p:sp>
        <p:nvSpPr>
          <p:cNvPr id="8" name="TextBox 7"/>
          <p:cNvSpPr txBox="1"/>
          <p:nvPr/>
        </p:nvSpPr>
        <p:spPr>
          <a:xfrm rot="19720396">
            <a:off x="947347" y="5334625"/>
            <a:ext cx="981359" cy="369332"/>
          </a:xfrm>
          <a:prstGeom prst="rect">
            <a:avLst/>
          </a:prstGeom>
          <a:noFill/>
        </p:spPr>
        <p:txBody>
          <a:bodyPr wrap="none" rtlCol="0">
            <a:spAutoFit/>
          </a:bodyPr>
          <a:lstStyle/>
          <a:p>
            <a:r>
              <a:rPr lang="en-US" i="1" dirty="0"/>
              <a:t>Picture</a:t>
            </a:r>
          </a:p>
        </p:txBody>
      </p:sp>
      <p:sp>
        <p:nvSpPr>
          <p:cNvPr id="9" name="Rectangle 8"/>
          <p:cNvSpPr/>
          <p:nvPr/>
        </p:nvSpPr>
        <p:spPr>
          <a:xfrm rot="19265147">
            <a:off x="7009043" y="5334626"/>
            <a:ext cx="981359" cy="369332"/>
          </a:xfrm>
          <a:prstGeom prst="rect">
            <a:avLst/>
          </a:prstGeom>
        </p:spPr>
        <p:txBody>
          <a:bodyPr wrap="none">
            <a:spAutoFit/>
          </a:bodyPr>
          <a:lstStyle/>
          <a:p>
            <a:pPr lvl="0"/>
            <a:r>
              <a:rPr lang="en-US" dirty="0">
                <a:solidFill>
                  <a:prstClr val="black"/>
                </a:solidFill>
              </a:rPr>
              <a:t>Picture</a:t>
            </a:r>
          </a:p>
        </p:txBody>
      </p:sp>
      <p:pic>
        <p:nvPicPr>
          <p:cNvPr id="14" name="Picture 13">
            <a:extLst>
              <a:ext uri="{FF2B5EF4-FFF2-40B4-BE49-F238E27FC236}">
                <a16:creationId xmlns:a16="http://schemas.microsoft.com/office/drawing/2014/main" id="{E97034D2-8DE2-48EE-A860-154C84B79AE2}"/>
              </a:ext>
            </a:extLst>
          </p:cNvPr>
          <p:cNvPicPr>
            <a:picLocks noChangeAspect="1"/>
          </p:cNvPicPr>
          <p:nvPr/>
        </p:nvPicPr>
        <p:blipFill>
          <a:blip r:embed="rId4"/>
          <a:stretch>
            <a:fillRect/>
          </a:stretch>
        </p:blipFill>
        <p:spPr>
          <a:xfrm>
            <a:off x="275732" y="4585956"/>
            <a:ext cx="2182907" cy="1935066"/>
          </a:xfrm>
          <a:prstGeom prst="rect">
            <a:avLst/>
          </a:prstGeom>
        </p:spPr>
      </p:pic>
      <p:pic>
        <p:nvPicPr>
          <p:cNvPr id="15" name="Picture 14">
            <a:extLst>
              <a:ext uri="{FF2B5EF4-FFF2-40B4-BE49-F238E27FC236}">
                <a16:creationId xmlns:a16="http://schemas.microsoft.com/office/drawing/2014/main" id="{2A75509D-31A1-46F9-88A1-E763AB493673}"/>
              </a:ext>
            </a:extLst>
          </p:cNvPr>
          <p:cNvPicPr>
            <a:picLocks noChangeAspect="1"/>
          </p:cNvPicPr>
          <p:nvPr/>
        </p:nvPicPr>
        <p:blipFill>
          <a:blip r:embed="rId5"/>
          <a:stretch>
            <a:fillRect/>
          </a:stretch>
        </p:blipFill>
        <p:spPr>
          <a:xfrm>
            <a:off x="6400657" y="4585956"/>
            <a:ext cx="2063411" cy="1935065"/>
          </a:xfrm>
          <a:prstGeom prst="rect">
            <a:avLst/>
          </a:prstGeom>
        </p:spPr>
      </p:pic>
    </p:spTree>
    <p:extLst>
      <p:ext uri="{BB962C8B-B14F-4D97-AF65-F5344CB8AC3E}">
        <p14:creationId xmlns:p14="http://schemas.microsoft.com/office/powerpoint/2010/main" val="427853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81" y="384118"/>
            <a:ext cx="10515600" cy="1325563"/>
          </a:xfrm>
        </p:spPr>
        <p:txBody>
          <a:bodyPr/>
          <a:lstStyle/>
          <a:p>
            <a:r>
              <a:rPr lang="en-US" dirty="0">
                <a:solidFill>
                  <a:srgbClr val="F98E2B"/>
                </a:solidFill>
              </a:rPr>
              <a:t>Make to Stock / Make to Order</a:t>
            </a:r>
          </a:p>
        </p:txBody>
      </p:sp>
      <p:sp>
        <p:nvSpPr>
          <p:cNvPr id="3" name="TextBox 2"/>
          <p:cNvSpPr txBox="1"/>
          <p:nvPr/>
        </p:nvSpPr>
        <p:spPr>
          <a:xfrm>
            <a:off x="658562" y="1839817"/>
            <a:ext cx="9860096" cy="369332"/>
          </a:xfrm>
          <a:prstGeom prst="rect">
            <a:avLst/>
          </a:prstGeom>
          <a:noFill/>
        </p:spPr>
        <p:txBody>
          <a:bodyPr wrap="square" rtlCol="0">
            <a:spAutoFit/>
          </a:bodyPr>
          <a:lstStyle/>
          <a:p>
            <a:r>
              <a:rPr lang="en-US" dirty="0"/>
              <a:t>Prod. Order Manufacturing Policy</a:t>
            </a:r>
          </a:p>
        </p:txBody>
      </p:sp>
      <p:pic>
        <p:nvPicPr>
          <p:cNvPr id="4" name="Picture 3"/>
          <p:cNvPicPr>
            <a:picLocks noChangeAspect="1"/>
          </p:cNvPicPr>
          <p:nvPr/>
        </p:nvPicPr>
        <p:blipFill>
          <a:blip r:embed="rId3"/>
          <a:stretch>
            <a:fillRect/>
          </a:stretch>
        </p:blipFill>
        <p:spPr>
          <a:xfrm>
            <a:off x="658562" y="2535776"/>
            <a:ext cx="10695238" cy="2800000"/>
          </a:xfrm>
          <a:prstGeom prst="rect">
            <a:avLst/>
          </a:prstGeom>
        </p:spPr>
      </p:pic>
    </p:spTree>
    <p:extLst>
      <p:ext uri="{BB962C8B-B14F-4D97-AF65-F5344CB8AC3E}">
        <p14:creationId xmlns:p14="http://schemas.microsoft.com/office/powerpoint/2010/main" val="70748339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81" y="384118"/>
            <a:ext cx="10515600" cy="1325563"/>
          </a:xfrm>
        </p:spPr>
        <p:txBody>
          <a:bodyPr/>
          <a:lstStyle/>
          <a:p>
            <a:r>
              <a:rPr lang="en-US" dirty="0">
                <a:solidFill>
                  <a:srgbClr val="F98E2B"/>
                </a:solidFill>
              </a:rPr>
              <a:t>Make to Stock / Make to Order</a:t>
            </a:r>
          </a:p>
        </p:txBody>
      </p:sp>
      <p:sp>
        <p:nvSpPr>
          <p:cNvPr id="3" name="TextBox 2"/>
          <p:cNvSpPr txBox="1"/>
          <p:nvPr/>
        </p:nvSpPr>
        <p:spPr>
          <a:xfrm>
            <a:off x="748381" y="1526340"/>
            <a:ext cx="9860096" cy="369332"/>
          </a:xfrm>
          <a:prstGeom prst="rect">
            <a:avLst/>
          </a:prstGeom>
          <a:noFill/>
        </p:spPr>
        <p:txBody>
          <a:bodyPr wrap="square" rtlCol="0">
            <a:spAutoFit/>
          </a:bodyPr>
          <a:lstStyle/>
          <a:p>
            <a:r>
              <a:rPr lang="en-US" dirty="0"/>
              <a:t>Prod. Order Manufacturing Policy – Sub assembly MTO</a:t>
            </a:r>
          </a:p>
        </p:txBody>
      </p:sp>
      <p:pic>
        <p:nvPicPr>
          <p:cNvPr id="5" name="Picture 4"/>
          <p:cNvPicPr>
            <a:picLocks noChangeAspect="1"/>
          </p:cNvPicPr>
          <p:nvPr/>
        </p:nvPicPr>
        <p:blipFill>
          <a:blip r:embed="rId3"/>
          <a:stretch>
            <a:fillRect/>
          </a:stretch>
        </p:blipFill>
        <p:spPr>
          <a:xfrm>
            <a:off x="865512" y="2031547"/>
            <a:ext cx="8942857" cy="3419048"/>
          </a:xfrm>
          <a:prstGeom prst="rect">
            <a:avLst/>
          </a:prstGeom>
        </p:spPr>
      </p:pic>
    </p:spTree>
    <p:extLst>
      <p:ext uri="{BB962C8B-B14F-4D97-AF65-F5344CB8AC3E}">
        <p14:creationId xmlns:p14="http://schemas.microsoft.com/office/powerpoint/2010/main" val="380746919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367" y="0"/>
            <a:ext cx="10515600" cy="1325563"/>
          </a:xfrm>
        </p:spPr>
        <p:txBody>
          <a:bodyPr/>
          <a:lstStyle/>
          <a:p>
            <a:r>
              <a:rPr lang="en-US" dirty="0">
                <a:solidFill>
                  <a:srgbClr val="F98E2B"/>
                </a:solidFill>
              </a:rPr>
              <a:t>Refresh Production Orders</a:t>
            </a:r>
          </a:p>
        </p:txBody>
      </p:sp>
      <p:pic>
        <p:nvPicPr>
          <p:cNvPr id="3" name="Picture 2"/>
          <p:cNvPicPr>
            <a:picLocks noChangeAspect="1"/>
          </p:cNvPicPr>
          <p:nvPr/>
        </p:nvPicPr>
        <p:blipFill>
          <a:blip r:embed="rId3"/>
          <a:stretch>
            <a:fillRect/>
          </a:stretch>
        </p:blipFill>
        <p:spPr>
          <a:xfrm>
            <a:off x="2860646" y="1027195"/>
            <a:ext cx="3387238" cy="4833559"/>
          </a:xfrm>
          <a:prstGeom prst="rect">
            <a:avLst/>
          </a:prstGeom>
        </p:spPr>
      </p:pic>
    </p:spTree>
    <p:extLst>
      <p:ext uri="{BB962C8B-B14F-4D97-AF65-F5344CB8AC3E}">
        <p14:creationId xmlns:p14="http://schemas.microsoft.com/office/powerpoint/2010/main" val="191590972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36" y="0"/>
            <a:ext cx="10515600" cy="1325563"/>
          </a:xfrm>
        </p:spPr>
        <p:txBody>
          <a:bodyPr/>
          <a:lstStyle/>
          <a:p>
            <a:r>
              <a:rPr lang="en-US" dirty="0">
                <a:solidFill>
                  <a:srgbClr val="F98E2B"/>
                </a:solidFill>
              </a:rPr>
              <a:t>Refresh Production Orders</a:t>
            </a:r>
          </a:p>
        </p:txBody>
      </p:sp>
      <p:pic>
        <p:nvPicPr>
          <p:cNvPr id="5" name="Picture 4"/>
          <p:cNvPicPr>
            <a:picLocks noChangeAspect="1"/>
          </p:cNvPicPr>
          <p:nvPr/>
        </p:nvPicPr>
        <p:blipFill>
          <a:blip r:embed="rId3"/>
          <a:stretch>
            <a:fillRect/>
          </a:stretch>
        </p:blipFill>
        <p:spPr>
          <a:xfrm>
            <a:off x="991516" y="1015227"/>
            <a:ext cx="10184439" cy="4757773"/>
          </a:xfrm>
          <a:prstGeom prst="rect">
            <a:avLst/>
          </a:prstGeom>
        </p:spPr>
      </p:pic>
    </p:spTree>
    <p:extLst>
      <p:ext uri="{BB962C8B-B14F-4D97-AF65-F5344CB8AC3E}">
        <p14:creationId xmlns:p14="http://schemas.microsoft.com/office/powerpoint/2010/main" val="3095984064"/>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558"/>
            <a:ext cx="12191999" cy="1141005"/>
          </a:xfrm>
        </p:spPr>
        <p:txBody>
          <a:bodyPr>
            <a:normAutofit/>
          </a:bodyPr>
          <a:lstStyle/>
          <a:p>
            <a:r>
              <a:rPr lang="en-US" dirty="0">
                <a:solidFill>
                  <a:srgbClr val="F98E2B"/>
                </a:solidFill>
              </a:rPr>
              <a:t>Production Planner Sample Work Flow</a:t>
            </a:r>
          </a:p>
        </p:txBody>
      </p:sp>
      <p:sp>
        <p:nvSpPr>
          <p:cNvPr id="4" name="TextBox 3"/>
          <p:cNvSpPr txBox="1"/>
          <p:nvPr/>
        </p:nvSpPr>
        <p:spPr>
          <a:xfrm>
            <a:off x="949573" y="1161723"/>
            <a:ext cx="9847058" cy="3970318"/>
          </a:xfrm>
          <a:prstGeom prst="rect">
            <a:avLst/>
          </a:prstGeom>
          <a:noFill/>
        </p:spPr>
        <p:txBody>
          <a:bodyPr wrap="square" rtlCol="0">
            <a:spAutoFit/>
          </a:bodyPr>
          <a:lstStyle/>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Production Orders Created as FIRM PLANNED</a:t>
            </a:r>
          </a:p>
          <a:p>
            <a:pPr marL="457200" indent="-457200">
              <a:buFont typeface="Wingdings" panose="05000000000000000000" pitchFamily="2" charset="2"/>
              <a:buChar char="q"/>
            </a:pPr>
            <a:r>
              <a:rPr lang="en-US" sz="2800" dirty="0"/>
              <a:t>Change Production Order Status Worksheet</a:t>
            </a:r>
          </a:p>
          <a:p>
            <a:r>
              <a:rPr lang="en-US" sz="2800" dirty="0"/>
              <a:t>    Select Firm Planned through an </a:t>
            </a:r>
            <a:r>
              <a:rPr lang="en-US" sz="2800" dirty="0" smtClean="0"/>
              <a:t>End or Start date</a:t>
            </a:r>
            <a:endParaRPr lang="en-US" sz="2800" dirty="0"/>
          </a:p>
          <a:p>
            <a:r>
              <a:rPr lang="en-US" sz="2800" dirty="0"/>
              <a:t>    Sort view by End </a:t>
            </a:r>
            <a:r>
              <a:rPr lang="en-US" sz="2800" dirty="0" smtClean="0"/>
              <a:t>Date or Start Date</a:t>
            </a:r>
            <a:endParaRPr lang="en-US" sz="2800" dirty="0"/>
          </a:p>
          <a:p>
            <a:r>
              <a:rPr lang="en-US" sz="2800" dirty="0"/>
              <a:t>    Create Excel worksheet for notes</a:t>
            </a:r>
          </a:p>
          <a:p>
            <a:r>
              <a:rPr lang="en-US" sz="2800" dirty="0"/>
              <a:t>    Process from earliest end date forward</a:t>
            </a:r>
          </a:p>
          <a:p>
            <a:pPr marL="457200" indent="-457200">
              <a:buFont typeface="Wingdings" panose="05000000000000000000" pitchFamily="2" charset="2"/>
              <a:buChar char="q"/>
            </a:pPr>
            <a:r>
              <a:rPr lang="en-US" sz="2800" dirty="0"/>
              <a:t>Run Production Order Shortage List</a:t>
            </a:r>
          </a:p>
          <a:p>
            <a:pPr marL="457200" indent="-457200">
              <a:buFont typeface="Wingdings" panose="05000000000000000000" pitchFamily="2" charset="2"/>
              <a:buChar char="q"/>
            </a:pPr>
            <a:r>
              <a:rPr lang="en-US" sz="2800" dirty="0"/>
              <a:t>Change Status to RELEASED / Print Shop Packet</a:t>
            </a:r>
          </a:p>
        </p:txBody>
      </p:sp>
    </p:spTree>
    <p:extLst>
      <p:ext uri="{BB962C8B-B14F-4D97-AF65-F5344CB8AC3E}">
        <p14:creationId xmlns:p14="http://schemas.microsoft.com/office/powerpoint/2010/main" val="3274337027"/>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673" y="0"/>
            <a:ext cx="12407317" cy="1325563"/>
          </a:xfrm>
        </p:spPr>
        <p:txBody>
          <a:bodyPr/>
          <a:lstStyle/>
          <a:p>
            <a:r>
              <a:rPr lang="en-US" dirty="0">
                <a:solidFill>
                  <a:srgbClr val="F98E2B"/>
                </a:solidFill>
              </a:rPr>
              <a:t>Production Planner Sample Work Flow</a:t>
            </a:r>
          </a:p>
        </p:txBody>
      </p:sp>
      <p:pic>
        <p:nvPicPr>
          <p:cNvPr id="5" name="Picture 4"/>
          <p:cNvPicPr>
            <a:picLocks noChangeAspect="1"/>
          </p:cNvPicPr>
          <p:nvPr/>
        </p:nvPicPr>
        <p:blipFill>
          <a:blip r:embed="rId3"/>
          <a:stretch>
            <a:fillRect/>
          </a:stretch>
        </p:blipFill>
        <p:spPr>
          <a:xfrm>
            <a:off x="703389" y="1040123"/>
            <a:ext cx="3858704" cy="1700446"/>
          </a:xfrm>
          <a:prstGeom prst="rect">
            <a:avLst/>
          </a:prstGeom>
        </p:spPr>
      </p:pic>
      <p:pic>
        <p:nvPicPr>
          <p:cNvPr id="3" name="Picture 2"/>
          <p:cNvPicPr>
            <a:picLocks noChangeAspect="1"/>
          </p:cNvPicPr>
          <p:nvPr/>
        </p:nvPicPr>
        <p:blipFill>
          <a:blip r:embed="rId4"/>
          <a:stretch>
            <a:fillRect/>
          </a:stretch>
        </p:blipFill>
        <p:spPr>
          <a:xfrm>
            <a:off x="703389" y="2803680"/>
            <a:ext cx="9247619" cy="3066667"/>
          </a:xfrm>
          <a:prstGeom prst="rect">
            <a:avLst/>
          </a:prstGeom>
        </p:spPr>
      </p:pic>
    </p:spTree>
    <p:extLst>
      <p:ext uri="{BB962C8B-B14F-4D97-AF65-F5344CB8AC3E}">
        <p14:creationId xmlns:p14="http://schemas.microsoft.com/office/powerpoint/2010/main" val="1186052358"/>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48" y="0"/>
            <a:ext cx="12298261" cy="1325563"/>
          </a:xfrm>
        </p:spPr>
        <p:txBody>
          <a:bodyPr/>
          <a:lstStyle/>
          <a:p>
            <a:r>
              <a:rPr lang="en-US" dirty="0">
                <a:solidFill>
                  <a:srgbClr val="F98E2B"/>
                </a:solidFill>
              </a:rPr>
              <a:t>Production Planner Sample Work Flow</a:t>
            </a:r>
          </a:p>
        </p:txBody>
      </p:sp>
      <p:pic>
        <p:nvPicPr>
          <p:cNvPr id="6" name="Picture 5"/>
          <p:cNvPicPr>
            <a:picLocks noChangeAspect="1"/>
          </p:cNvPicPr>
          <p:nvPr/>
        </p:nvPicPr>
        <p:blipFill>
          <a:blip r:embed="rId3"/>
          <a:stretch>
            <a:fillRect/>
          </a:stretch>
        </p:blipFill>
        <p:spPr>
          <a:xfrm>
            <a:off x="457459" y="1435873"/>
            <a:ext cx="11142857" cy="2828571"/>
          </a:xfrm>
          <a:prstGeom prst="rect">
            <a:avLst/>
          </a:prstGeom>
        </p:spPr>
      </p:pic>
    </p:spTree>
    <p:extLst>
      <p:ext uri="{BB962C8B-B14F-4D97-AF65-F5344CB8AC3E}">
        <p14:creationId xmlns:p14="http://schemas.microsoft.com/office/powerpoint/2010/main" val="97231875"/>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04"/>
            <a:ext cx="10515600" cy="1325563"/>
          </a:xfrm>
        </p:spPr>
        <p:txBody>
          <a:bodyPr/>
          <a:lstStyle/>
          <a:p>
            <a:r>
              <a:rPr lang="en-US" dirty="0">
                <a:solidFill>
                  <a:srgbClr val="F98E2B"/>
                </a:solidFill>
              </a:rPr>
              <a:t>Work Centers / Machine Centers</a:t>
            </a:r>
          </a:p>
        </p:txBody>
      </p:sp>
      <p:sp>
        <p:nvSpPr>
          <p:cNvPr id="4" name="TextBox 3"/>
          <p:cNvSpPr txBox="1"/>
          <p:nvPr/>
        </p:nvSpPr>
        <p:spPr>
          <a:xfrm>
            <a:off x="1101687" y="1321356"/>
            <a:ext cx="9353320" cy="369332"/>
          </a:xfrm>
          <a:prstGeom prst="rect">
            <a:avLst/>
          </a:prstGeom>
          <a:noFill/>
        </p:spPr>
        <p:txBody>
          <a:bodyPr wrap="square" rtlCol="0">
            <a:spAutoFit/>
          </a:bodyPr>
          <a:lstStyle/>
          <a:p>
            <a:r>
              <a:rPr lang="en-US" dirty="0"/>
              <a:t>Move work from a Work Center to a Machine Center</a:t>
            </a:r>
          </a:p>
        </p:txBody>
      </p:sp>
      <p:pic>
        <p:nvPicPr>
          <p:cNvPr id="5" name="Picture 4"/>
          <p:cNvPicPr>
            <a:picLocks noChangeAspect="1"/>
          </p:cNvPicPr>
          <p:nvPr/>
        </p:nvPicPr>
        <p:blipFill>
          <a:blip r:embed="rId3"/>
          <a:stretch>
            <a:fillRect/>
          </a:stretch>
        </p:blipFill>
        <p:spPr>
          <a:xfrm>
            <a:off x="1167813" y="1881059"/>
            <a:ext cx="5761905" cy="3238095"/>
          </a:xfrm>
          <a:prstGeom prst="rect">
            <a:avLst/>
          </a:prstGeom>
        </p:spPr>
      </p:pic>
    </p:spTree>
    <p:extLst>
      <p:ext uri="{BB962C8B-B14F-4D97-AF65-F5344CB8AC3E}">
        <p14:creationId xmlns:p14="http://schemas.microsoft.com/office/powerpoint/2010/main" val="140054168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36" y="-125835"/>
            <a:ext cx="12192000" cy="1325563"/>
          </a:xfrm>
        </p:spPr>
        <p:txBody>
          <a:bodyPr>
            <a:normAutofit/>
          </a:bodyPr>
          <a:lstStyle/>
          <a:p>
            <a:r>
              <a:rPr lang="en-US" dirty="0">
                <a:solidFill>
                  <a:srgbClr val="F98E2B"/>
                </a:solidFill>
              </a:rPr>
              <a:t>Updating Work Center to Machine Center</a:t>
            </a:r>
          </a:p>
        </p:txBody>
      </p:sp>
      <p:pic>
        <p:nvPicPr>
          <p:cNvPr id="4" name="Picture 3"/>
          <p:cNvPicPr>
            <a:picLocks noChangeAspect="1"/>
          </p:cNvPicPr>
          <p:nvPr/>
        </p:nvPicPr>
        <p:blipFill>
          <a:blip r:embed="rId3"/>
          <a:stretch>
            <a:fillRect/>
          </a:stretch>
        </p:blipFill>
        <p:spPr>
          <a:xfrm>
            <a:off x="418170" y="891820"/>
            <a:ext cx="6997698" cy="4926074"/>
          </a:xfrm>
          <a:prstGeom prst="rect">
            <a:avLst/>
          </a:prstGeom>
        </p:spPr>
      </p:pic>
    </p:spTree>
    <p:extLst>
      <p:ext uri="{BB962C8B-B14F-4D97-AF65-F5344CB8AC3E}">
        <p14:creationId xmlns:p14="http://schemas.microsoft.com/office/powerpoint/2010/main" val="139583385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13" y="0"/>
            <a:ext cx="12122092" cy="1325563"/>
          </a:xfrm>
        </p:spPr>
        <p:txBody>
          <a:bodyPr>
            <a:normAutofit/>
          </a:bodyPr>
          <a:lstStyle/>
          <a:p>
            <a:r>
              <a:rPr lang="en-US" dirty="0">
                <a:solidFill>
                  <a:srgbClr val="F98E2B"/>
                </a:solidFill>
              </a:rPr>
              <a:t>Updating Work Center to Machine Center</a:t>
            </a:r>
          </a:p>
        </p:txBody>
      </p:sp>
      <p:pic>
        <p:nvPicPr>
          <p:cNvPr id="3" name="Picture 2"/>
          <p:cNvPicPr>
            <a:picLocks noChangeAspect="1"/>
          </p:cNvPicPr>
          <p:nvPr/>
        </p:nvPicPr>
        <p:blipFill>
          <a:blip r:embed="rId3"/>
          <a:stretch>
            <a:fillRect/>
          </a:stretch>
        </p:blipFill>
        <p:spPr>
          <a:xfrm>
            <a:off x="283626" y="1014461"/>
            <a:ext cx="8793262" cy="4786418"/>
          </a:xfrm>
          <a:prstGeom prst="rect">
            <a:avLst/>
          </a:prstGeom>
        </p:spPr>
      </p:pic>
    </p:spTree>
    <p:extLst>
      <p:ext uri="{BB962C8B-B14F-4D97-AF65-F5344CB8AC3E}">
        <p14:creationId xmlns:p14="http://schemas.microsoft.com/office/powerpoint/2010/main" val="178077972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56" y="39587"/>
            <a:ext cx="10515600" cy="1325563"/>
          </a:xfrm>
        </p:spPr>
        <p:txBody>
          <a:bodyPr/>
          <a:lstStyle/>
          <a:p>
            <a:r>
              <a:rPr lang="en-US" dirty="0">
                <a:solidFill>
                  <a:srgbClr val="F98E2B"/>
                </a:solidFill>
              </a:rPr>
              <a:t>Bill of Material </a:t>
            </a:r>
          </a:p>
        </p:txBody>
      </p:sp>
      <p:sp>
        <p:nvSpPr>
          <p:cNvPr id="3" name="TextBox 2"/>
          <p:cNvSpPr txBox="1"/>
          <p:nvPr/>
        </p:nvSpPr>
        <p:spPr>
          <a:xfrm>
            <a:off x="981026" y="1118053"/>
            <a:ext cx="9860096" cy="923330"/>
          </a:xfrm>
          <a:prstGeom prst="rect">
            <a:avLst/>
          </a:prstGeom>
          <a:noFill/>
        </p:spPr>
        <p:txBody>
          <a:bodyPr wrap="square" rtlCol="0">
            <a:spAutoFit/>
          </a:bodyPr>
          <a:lstStyle/>
          <a:p>
            <a:r>
              <a:rPr lang="en-US" dirty="0"/>
              <a:t>Unit of Measure Code</a:t>
            </a:r>
          </a:p>
          <a:p>
            <a:r>
              <a:rPr lang="en-US" dirty="0"/>
              <a:t>Routing Link Code</a:t>
            </a:r>
          </a:p>
          <a:p>
            <a:r>
              <a:rPr lang="en-US" dirty="0"/>
              <a:t>Flushing Methods</a:t>
            </a:r>
          </a:p>
        </p:txBody>
      </p:sp>
      <p:pic>
        <p:nvPicPr>
          <p:cNvPr id="1026" name="Picture 2" descr="C:\Users\jgrant\AppData\Local\Temp\SNAGHTMLa99b6f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055" y="1503142"/>
            <a:ext cx="8315014" cy="4142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81026" y="2030739"/>
            <a:ext cx="1152381" cy="1171429"/>
          </a:xfrm>
          <a:prstGeom prst="rect">
            <a:avLst/>
          </a:prstGeom>
        </p:spPr>
      </p:pic>
    </p:spTree>
    <p:extLst>
      <p:ext uri="{BB962C8B-B14F-4D97-AF65-F5344CB8AC3E}">
        <p14:creationId xmlns:p14="http://schemas.microsoft.com/office/powerpoint/2010/main" val="4162594247"/>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4252"/>
            <a:ext cx="10515600" cy="1325563"/>
          </a:xfrm>
        </p:spPr>
        <p:txBody>
          <a:bodyPr/>
          <a:lstStyle/>
          <a:p>
            <a:r>
              <a:rPr lang="en-US" dirty="0">
                <a:solidFill>
                  <a:srgbClr val="F98E2B"/>
                </a:solidFill>
              </a:rPr>
              <a:t>Production / Assembly Due Date</a:t>
            </a:r>
          </a:p>
        </p:txBody>
      </p:sp>
      <p:sp>
        <p:nvSpPr>
          <p:cNvPr id="4" name="TextBox 3"/>
          <p:cNvSpPr txBox="1"/>
          <p:nvPr/>
        </p:nvSpPr>
        <p:spPr>
          <a:xfrm>
            <a:off x="792480" y="942806"/>
            <a:ext cx="3081891" cy="383177"/>
          </a:xfrm>
          <a:prstGeom prst="rect">
            <a:avLst/>
          </a:prstGeom>
          <a:noFill/>
        </p:spPr>
        <p:txBody>
          <a:bodyPr wrap="square" rtlCol="0">
            <a:spAutoFit/>
          </a:bodyPr>
          <a:lstStyle/>
          <a:p>
            <a:r>
              <a:rPr lang="en-US" dirty="0"/>
              <a:t>Production Order</a:t>
            </a:r>
          </a:p>
        </p:txBody>
      </p:sp>
      <p:sp>
        <p:nvSpPr>
          <p:cNvPr id="6" name="TextBox 5"/>
          <p:cNvSpPr txBox="1"/>
          <p:nvPr/>
        </p:nvSpPr>
        <p:spPr>
          <a:xfrm>
            <a:off x="861675" y="3163612"/>
            <a:ext cx="2108027" cy="369332"/>
          </a:xfrm>
          <a:prstGeom prst="rect">
            <a:avLst/>
          </a:prstGeom>
          <a:noFill/>
        </p:spPr>
        <p:txBody>
          <a:bodyPr wrap="square" rtlCol="0">
            <a:spAutoFit/>
          </a:bodyPr>
          <a:lstStyle/>
          <a:p>
            <a:r>
              <a:rPr lang="en-US" dirty="0"/>
              <a:t>Assembly Order</a:t>
            </a:r>
          </a:p>
        </p:txBody>
      </p:sp>
      <p:pic>
        <p:nvPicPr>
          <p:cNvPr id="8" name="Picture 7"/>
          <p:cNvPicPr>
            <a:picLocks noChangeAspect="1"/>
          </p:cNvPicPr>
          <p:nvPr/>
        </p:nvPicPr>
        <p:blipFill>
          <a:blip r:embed="rId3"/>
          <a:stretch>
            <a:fillRect/>
          </a:stretch>
        </p:blipFill>
        <p:spPr>
          <a:xfrm>
            <a:off x="861675" y="1298257"/>
            <a:ext cx="9595991" cy="1746282"/>
          </a:xfrm>
          <a:prstGeom prst="rect">
            <a:avLst/>
          </a:prstGeom>
        </p:spPr>
      </p:pic>
      <p:pic>
        <p:nvPicPr>
          <p:cNvPr id="9" name="Picture 8"/>
          <p:cNvPicPr>
            <a:picLocks noChangeAspect="1"/>
          </p:cNvPicPr>
          <p:nvPr/>
        </p:nvPicPr>
        <p:blipFill>
          <a:blip r:embed="rId4"/>
          <a:stretch>
            <a:fillRect/>
          </a:stretch>
        </p:blipFill>
        <p:spPr>
          <a:xfrm>
            <a:off x="861675" y="3532944"/>
            <a:ext cx="9595991" cy="2266913"/>
          </a:xfrm>
          <a:prstGeom prst="rect">
            <a:avLst/>
          </a:prstGeom>
        </p:spPr>
      </p:pic>
    </p:spTree>
    <p:extLst>
      <p:ext uri="{BB962C8B-B14F-4D97-AF65-F5344CB8AC3E}">
        <p14:creationId xmlns:p14="http://schemas.microsoft.com/office/powerpoint/2010/main" val="99527034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72" y="0"/>
            <a:ext cx="10515600" cy="1325563"/>
          </a:xfrm>
        </p:spPr>
        <p:txBody>
          <a:bodyPr/>
          <a:lstStyle/>
          <a:p>
            <a:r>
              <a:rPr lang="en-US" dirty="0">
                <a:solidFill>
                  <a:srgbClr val="F98E2B"/>
                </a:solidFill>
              </a:rPr>
              <a:t>Shipment Date</a:t>
            </a:r>
          </a:p>
        </p:txBody>
      </p:sp>
      <p:pic>
        <p:nvPicPr>
          <p:cNvPr id="7" name="Picture 6"/>
          <p:cNvPicPr>
            <a:picLocks noChangeAspect="1"/>
          </p:cNvPicPr>
          <p:nvPr/>
        </p:nvPicPr>
        <p:blipFill>
          <a:blip r:embed="rId3"/>
          <a:stretch>
            <a:fillRect/>
          </a:stretch>
        </p:blipFill>
        <p:spPr>
          <a:xfrm>
            <a:off x="989900" y="910143"/>
            <a:ext cx="9697914" cy="4926504"/>
          </a:xfrm>
          <a:prstGeom prst="rect">
            <a:avLst/>
          </a:prstGeom>
        </p:spPr>
      </p:pic>
    </p:spTree>
    <p:extLst>
      <p:ext uri="{BB962C8B-B14F-4D97-AF65-F5344CB8AC3E}">
        <p14:creationId xmlns:p14="http://schemas.microsoft.com/office/powerpoint/2010/main" val="1217222166"/>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458" y="21989"/>
            <a:ext cx="11342542" cy="1325563"/>
          </a:xfrm>
        </p:spPr>
        <p:txBody>
          <a:bodyPr/>
          <a:lstStyle/>
          <a:p>
            <a:r>
              <a:rPr lang="en-US" dirty="0">
                <a:solidFill>
                  <a:srgbClr val="F98E2B"/>
                </a:solidFill>
              </a:rPr>
              <a:t>Production Ending Date / Due Date</a:t>
            </a:r>
          </a:p>
        </p:txBody>
      </p:sp>
      <p:sp>
        <p:nvSpPr>
          <p:cNvPr id="5" name="TextBox 4"/>
          <p:cNvSpPr txBox="1"/>
          <p:nvPr/>
        </p:nvSpPr>
        <p:spPr>
          <a:xfrm>
            <a:off x="961166" y="1162886"/>
            <a:ext cx="9782979" cy="369332"/>
          </a:xfrm>
          <a:prstGeom prst="rect">
            <a:avLst/>
          </a:prstGeom>
          <a:noFill/>
        </p:spPr>
        <p:txBody>
          <a:bodyPr wrap="square" rtlCol="0">
            <a:spAutoFit/>
          </a:bodyPr>
          <a:lstStyle/>
          <a:p>
            <a:r>
              <a:rPr lang="en-US" dirty="0"/>
              <a:t>Default Safety Lead Time</a:t>
            </a:r>
          </a:p>
        </p:txBody>
      </p:sp>
      <p:pic>
        <p:nvPicPr>
          <p:cNvPr id="3" name="Picture 2"/>
          <p:cNvPicPr>
            <a:picLocks noChangeAspect="1"/>
          </p:cNvPicPr>
          <p:nvPr/>
        </p:nvPicPr>
        <p:blipFill>
          <a:blip r:embed="rId3"/>
          <a:stretch>
            <a:fillRect/>
          </a:stretch>
        </p:blipFill>
        <p:spPr>
          <a:xfrm>
            <a:off x="1045056" y="1732458"/>
            <a:ext cx="10200000" cy="2457143"/>
          </a:xfrm>
          <a:prstGeom prst="rect">
            <a:avLst/>
          </a:prstGeom>
        </p:spPr>
      </p:pic>
    </p:spTree>
    <p:extLst>
      <p:ext uri="{BB962C8B-B14F-4D97-AF65-F5344CB8AC3E}">
        <p14:creationId xmlns:p14="http://schemas.microsoft.com/office/powerpoint/2010/main" val="2999065648"/>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69" y="67090"/>
            <a:ext cx="12004646" cy="1325563"/>
          </a:xfrm>
        </p:spPr>
        <p:txBody>
          <a:bodyPr/>
          <a:lstStyle/>
          <a:p>
            <a:r>
              <a:rPr lang="en-US" dirty="0">
                <a:solidFill>
                  <a:srgbClr val="F98E2B"/>
                </a:solidFill>
              </a:rPr>
              <a:t>Sales Order Planned Shipment Date</a:t>
            </a:r>
          </a:p>
        </p:txBody>
      </p:sp>
      <p:sp>
        <p:nvSpPr>
          <p:cNvPr id="5" name="TextBox 4"/>
          <p:cNvSpPr txBox="1"/>
          <p:nvPr/>
        </p:nvSpPr>
        <p:spPr>
          <a:xfrm>
            <a:off x="778969" y="1392653"/>
            <a:ext cx="9782979" cy="646331"/>
          </a:xfrm>
          <a:prstGeom prst="rect">
            <a:avLst/>
          </a:prstGeom>
          <a:noFill/>
        </p:spPr>
        <p:txBody>
          <a:bodyPr wrap="square" rtlCol="0">
            <a:spAutoFit/>
          </a:bodyPr>
          <a:lstStyle/>
          <a:p>
            <a:r>
              <a:rPr lang="en-US" dirty="0"/>
              <a:t>Customer Shipping Time</a:t>
            </a:r>
          </a:p>
          <a:p>
            <a:r>
              <a:rPr lang="en-US" dirty="0"/>
              <a:t>Customer Base Calendar</a:t>
            </a:r>
          </a:p>
        </p:txBody>
      </p:sp>
      <p:pic>
        <p:nvPicPr>
          <p:cNvPr id="3" name="Picture 2"/>
          <p:cNvPicPr>
            <a:picLocks noChangeAspect="1"/>
          </p:cNvPicPr>
          <p:nvPr/>
        </p:nvPicPr>
        <p:blipFill>
          <a:blip r:embed="rId3"/>
          <a:stretch>
            <a:fillRect/>
          </a:stretch>
        </p:blipFill>
        <p:spPr>
          <a:xfrm>
            <a:off x="778969" y="2173350"/>
            <a:ext cx="10780952" cy="3380952"/>
          </a:xfrm>
          <a:prstGeom prst="rect">
            <a:avLst/>
          </a:prstGeom>
        </p:spPr>
      </p:pic>
    </p:spTree>
    <p:extLst>
      <p:ext uri="{BB962C8B-B14F-4D97-AF65-F5344CB8AC3E}">
        <p14:creationId xmlns:p14="http://schemas.microsoft.com/office/powerpoint/2010/main" val="1566353562"/>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90" y="26717"/>
            <a:ext cx="10515600" cy="1325563"/>
          </a:xfrm>
        </p:spPr>
        <p:txBody>
          <a:bodyPr/>
          <a:lstStyle/>
          <a:p>
            <a:r>
              <a:rPr lang="en-US" sz="800" dirty="0"/>
              <a:t> </a:t>
            </a:r>
            <a:r>
              <a:rPr lang="en-US" dirty="0">
                <a:solidFill>
                  <a:srgbClr val="F98E2B"/>
                </a:solidFill>
              </a:rPr>
              <a:t>Planning Worksheet – Ending Date</a:t>
            </a:r>
          </a:p>
        </p:txBody>
      </p:sp>
      <p:sp>
        <p:nvSpPr>
          <p:cNvPr id="5" name="TextBox 4"/>
          <p:cNvSpPr txBox="1"/>
          <p:nvPr/>
        </p:nvSpPr>
        <p:spPr>
          <a:xfrm>
            <a:off x="1080571" y="1050637"/>
            <a:ext cx="9782979" cy="923330"/>
          </a:xfrm>
          <a:prstGeom prst="rect">
            <a:avLst/>
          </a:prstGeom>
          <a:noFill/>
        </p:spPr>
        <p:txBody>
          <a:bodyPr wrap="square" rtlCol="0">
            <a:spAutoFit/>
          </a:bodyPr>
          <a:lstStyle/>
          <a:p>
            <a:r>
              <a:rPr lang="en-US" dirty="0"/>
              <a:t>Prod. Order</a:t>
            </a:r>
          </a:p>
          <a:p>
            <a:r>
              <a:rPr lang="en-US" dirty="0"/>
              <a:t>Safety Lead Time 2D</a:t>
            </a:r>
          </a:p>
          <a:p>
            <a:r>
              <a:rPr lang="en-US" dirty="0"/>
              <a:t>	</a:t>
            </a:r>
          </a:p>
        </p:txBody>
      </p:sp>
      <p:pic>
        <p:nvPicPr>
          <p:cNvPr id="6" name="Picture 5"/>
          <p:cNvPicPr>
            <a:picLocks noChangeAspect="1"/>
          </p:cNvPicPr>
          <p:nvPr/>
        </p:nvPicPr>
        <p:blipFill>
          <a:blip r:embed="rId3"/>
          <a:stretch>
            <a:fillRect/>
          </a:stretch>
        </p:blipFill>
        <p:spPr>
          <a:xfrm>
            <a:off x="1099618" y="1697159"/>
            <a:ext cx="10257143" cy="1847619"/>
          </a:xfrm>
          <a:prstGeom prst="rect">
            <a:avLst/>
          </a:prstGeom>
        </p:spPr>
      </p:pic>
      <p:pic>
        <p:nvPicPr>
          <p:cNvPr id="7" name="Picture 6"/>
          <p:cNvPicPr>
            <a:picLocks noChangeAspect="1"/>
          </p:cNvPicPr>
          <p:nvPr/>
        </p:nvPicPr>
        <p:blipFill>
          <a:blip r:embed="rId4"/>
          <a:stretch>
            <a:fillRect/>
          </a:stretch>
        </p:blipFill>
        <p:spPr>
          <a:xfrm>
            <a:off x="1213904" y="4263958"/>
            <a:ext cx="10142857" cy="1571429"/>
          </a:xfrm>
          <a:prstGeom prst="rect">
            <a:avLst/>
          </a:prstGeom>
        </p:spPr>
      </p:pic>
      <p:sp>
        <p:nvSpPr>
          <p:cNvPr id="8" name="TextBox 7"/>
          <p:cNvSpPr txBox="1"/>
          <p:nvPr/>
        </p:nvSpPr>
        <p:spPr>
          <a:xfrm>
            <a:off x="1099618" y="3690274"/>
            <a:ext cx="9782979" cy="923330"/>
          </a:xfrm>
          <a:prstGeom prst="rect">
            <a:avLst/>
          </a:prstGeom>
          <a:noFill/>
        </p:spPr>
        <p:txBody>
          <a:bodyPr wrap="square" rtlCol="0">
            <a:spAutoFit/>
          </a:bodyPr>
          <a:lstStyle/>
          <a:p>
            <a:r>
              <a:rPr lang="en-US" dirty="0"/>
              <a:t>Purchase Item</a:t>
            </a:r>
          </a:p>
          <a:p>
            <a:r>
              <a:rPr lang="en-US" dirty="0"/>
              <a:t>Lead Time</a:t>
            </a:r>
          </a:p>
          <a:p>
            <a:r>
              <a:rPr lang="en-US" dirty="0"/>
              <a:t>	</a:t>
            </a:r>
          </a:p>
        </p:txBody>
      </p:sp>
    </p:spTree>
    <p:extLst>
      <p:ext uri="{BB962C8B-B14F-4D97-AF65-F5344CB8AC3E}">
        <p14:creationId xmlns:p14="http://schemas.microsoft.com/office/powerpoint/2010/main" val="168788064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91" y="-75501"/>
            <a:ext cx="11093741" cy="1325563"/>
          </a:xfrm>
        </p:spPr>
        <p:txBody>
          <a:bodyPr/>
          <a:lstStyle/>
          <a:p>
            <a:r>
              <a:rPr lang="en-US" dirty="0">
                <a:solidFill>
                  <a:srgbClr val="F98E2B"/>
                </a:solidFill>
              </a:rPr>
              <a:t>Planning Worksheet – Prod. Order</a:t>
            </a:r>
          </a:p>
        </p:txBody>
      </p:sp>
      <p:sp>
        <p:nvSpPr>
          <p:cNvPr id="5" name="TextBox 4"/>
          <p:cNvSpPr txBox="1"/>
          <p:nvPr/>
        </p:nvSpPr>
        <p:spPr>
          <a:xfrm>
            <a:off x="936491" y="926896"/>
            <a:ext cx="10302240" cy="646331"/>
          </a:xfrm>
          <a:prstGeom prst="rect">
            <a:avLst/>
          </a:prstGeom>
          <a:noFill/>
        </p:spPr>
        <p:txBody>
          <a:bodyPr wrap="square" rtlCol="0">
            <a:spAutoFit/>
          </a:bodyPr>
          <a:lstStyle/>
          <a:p>
            <a:r>
              <a:rPr lang="en-US" dirty="0"/>
              <a:t>Change Routing / Bill of Materials</a:t>
            </a:r>
          </a:p>
          <a:p>
            <a:r>
              <a:rPr lang="en-US" dirty="0"/>
              <a:t>New Prod Order</a:t>
            </a:r>
          </a:p>
        </p:txBody>
      </p:sp>
      <p:pic>
        <p:nvPicPr>
          <p:cNvPr id="3" name="Picture 2"/>
          <p:cNvPicPr>
            <a:picLocks noChangeAspect="1"/>
          </p:cNvPicPr>
          <p:nvPr/>
        </p:nvPicPr>
        <p:blipFill>
          <a:blip r:embed="rId3"/>
          <a:stretch>
            <a:fillRect/>
          </a:stretch>
        </p:blipFill>
        <p:spPr>
          <a:xfrm>
            <a:off x="1022658" y="1573227"/>
            <a:ext cx="8072845" cy="4254404"/>
          </a:xfrm>
          <a:prstGeom prst="rect">
            <a:avLst/>
          </a:prstGeom>
        </p:spPr>
      </p:pic>
    </p:spTree>
    <p:extLst>
      <p:ext uri="{BB962C8B-B14F-4D97-AF65-F5344CB8AC3E}">
        <p14:creationId xmlns:p14="http://schemas.microsoft.com/office/powerpoint/2010/main" val="178162421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91" y="0"/>
            <a:ext cx="10993073" cy="1325563"/>
          </a:xfrm>
        </p:spPr>
        <p:txBody>
          <a:bodyPr/>
          <a:lstStyle/>
          <a:p>
            <a:r>
              <a:rPr lang="en-US" dirty="0">
                <a:solidFill>
                  <a:srgbClr val="F98E2B"/>
                </a:solidFill>
              </a:rPr>
              <a:t>Planning Flexibility</a:t>
            </a:r>
          </a:p>
        </p:txBody>
      </p:sp>
      <p:sp>
        <p:nvSpPr>
          <p:cNvPr id="5" name="TextBox 4"/>
          <p:cNvSpPr txBox="1"/>
          <p:nvPr/>
        </p:nvSpPr>
        <p:spPr>
          <a:xfrm>
            <a:off x="936491" y="1069531"/>
            <a:ext cx="10302240" cy="369332"/>
          </a:xfrm>
          <a:prstGeom prst="rect">
            <a:avLst/>
          </a:prstGeom>
          <a:noFill/>
        </p:spPr>
        <p:txBody>
          <a:bodyPr wrap="square" rtlCol="0">
            <a:spAutoFit/>
          </a:bodyPr>
          <a:lstStyle/>
          <a:p>
            <a:r>
              <a:rPr lang="en-US" dirty="0"/>
              <a:t>Purchase Order Planning Flexibility</a:t>
            </a:r>
          </a:p>
        </p:txBody>
      </p:sp>
      <p:pic>
        <p:nvPicPr>
          <p:cNvPr id="3" name="Picture 2"/>
          <p:cNvPicPr>
            <a:picLocks noChangeAspect="1"/>
          </p:cNvPicPr>
          <p:nvPr/>
        </p:nvPicPr>
        <p:blipFill>
          <a:blip r:embed="rId3"/>
          <a:stretch>
            <a:fillRect/>
          </a:stretch>
        </p:blipFill>
        <p:spPr>
          <a:xfrm>
            <a:off x="1039633" y="1401264"/>
            <a:ext cx="7181577" cy="4470491"/>
          </a:xfrm>
          <a:prstGeom prst="rect">
            <a:avLst/>
          </a:prstGeom>
        </p:spPr>
      </p:pic>
    </p:spTree>
    <p:extLst>
      <p:ext uri="{BB962C8B-B14F-4D97-AF65-F5344CB8AC3E}">
        <p14:creationId xmlns:p14="http://schemas.microsoft.com/office/powerpoint/2010/main" val="1058357383"/>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91" y="0"/>
            <a:ext cx="10993073" cy="1325563"/>
          </a:xfrm>
        </p:spPr>
        <p:txBody>
          <a:bodyPr/>
          <a:lstStyle/>
          <a:p>
            <a:r>
              <a:rPr lang="en-US" dirty="0">
                <a:solidFill>
                  <a:srgbClr val="F98E2B"/>
                </a:solidFill>
              </a:rPr>
              <a:t>Planning Flexibility</a:t>
            </a:r>
          </a:p>
        </p:txBody>
      </p:sp>
      <p:sp>
        <p:nvSpPr>
          <p:cNvPr id="5" name="TextBox 4"/>
          <p:cNvSpPr txBox="1"/>
          <p:nvPr/>
        </p:nvSpPr>
        <p:spPr>
          <a:xfrm>
            <a:off x="936491" y="1069531"/>
            <a:ext cx="10302240" cy="646331"/>
          </a:xfrm>
          <a:prstGeom prst="rect">
            <a:avLst/>
          </a:prstGeom>
          <a:noFill/>
        </p:spPr>
        <p:txBody>
          <a:bodyPr wrap="square" rtlCol="0">
            <a:spAutoFit/>
          </a:bodyPr>
          <a:lstStyle/>
          <a:p>
            <a:r>
              <a:rPr lang="en-US" dirty="0"/>
              <a:t>Production Order Planning Flexibility</a:t>
            </a:r>
          </a:p>
          <a:p>
            <a:endParaRPr lang="en-US" dirty="0"/>
          </a:p>
        </p:txBody>
      </p:sp>
      <p:pic>
        <p:nvPicPr>
          <p:cNvPr id="4" name="Picture 3">
            <a:extLst>
              <a:ext uri="{FF2B5EF4-FFF2-40B4-BE49-F238E27FC236}">
                <a16:creationId xmlns:a16="http://schemas.microsoft.com/office/drawing/2014/main" id="{ACCF47D8-D2D5-4D94-851B-96D0E5B42709}"/>
              </a:ext>
            </a:extLst>
          </p:cNvPr>
          <p:cNvPicPr>
            <a:picLocks noChangeAspect="1"/>
          </p:cNvPicPr>
          <p:nvPr/>
        </p:nvPicPr>
        <p:blipFill>
          <a:blip r:embed="rId3"/>
          <a:stretch>
            <a:fillRect/>
          </a:stretch>
        </p:blipFill>
        <p:spPr>
          <a:xfrm>
            <a:off x="936491" y="1546957"/>
            <a:ext cx="10988597" cy="3556888"/>
          </a:xfrm>
          <a:prstGeom prst="rect">
            <a:avLst/>
          </a:prstGeom>
        </p:spPr>
      </p:pic>
    </p:spTree>
    <p:extLst>
      <p:ext uri="{BB962C8B-B14F-4D97-AF65-F5344CB8AC3E}">
        <p14:creationId xmlns:p14="http://schemas.microsoft.com/office/powerpoint/2010/main" val="301210992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91" y="0"/>
            <a:ext cx="10993073" cy="1325563"/>
          </a:xfrm>
        </p:spPr>
        <p:txBody>
          <a:bodyPr/>
          <a:lstStyle/>
          <a:p>
            <a:r>
              <a:rPr lang="en-US" dirty="0">
                <a:solidFill>
                  <a:srgbClr val="F98E2B"/>
                </a:solidFill>
              </a:rPr>
              <a:t>Planning Flexibility</a:t>
            </a:r>
          </a:p>
        </p:txBody>
      </p:sp>
      <p:sp>
        <p:nvSpPr>
          <p:cNvPr id="5" name="TextBox 4"/>
          <p:cNvSpPr txBox="1"/>
          <p:nvPr/>
        </p:nvSpPr>
        <p:spPr>
          <a:xfrm>
            <a:off x="936491" y="1069531"/>
            <a:ext cx="10302240" cy="646331"/>
          </a:xfrm>
          <a:prstGeom prst="rect">
            <a:avLst/>
          </a:prstGeom>
          <a:noFill/>
        </p:spPr>
        <p:txBody>
          <a:bodyPr wrap="square" rtlCol="0">
            <a:spAutoFit/>
          </a:bodyPr>
          <a:lstStyle/>
          <a:p>
            <a:r>
              <a:rPr lang="en-US" dirty="0"/>
              <a:t>Planning Worksheet</a:t>
            </a:r>
          </a:p>
          <a:p>
            <a:endParaRPr lang="en-US" dirty="0"/>
          </a:p>
        </p:txBody>
      </p:sp>
      <p:pic>
        <p:nvPicPr>
          <p:cNvPr id="3" name="Picture 2">
            <a:extLst>
              <a:ext uri="{FF2B5EF4-FFF2-40B4-BE49-F238E27FC236}">
                <a16:creationId xmlns:a16="http://schemas.microsoft.com/office/drawing/2014/main" id="{02178B2F-4BE8-48CB-BADF-4B99A372DBF7}"/>
              </a:ext>
            </a:extLst>
          </p:cNvPr>
          <p:cNvPicPr>
            <a:picLocks noChangeAspect="1"/>
          </p:cNvPicPr>
          <p:nvPr/>
        </p:nvPicPr>
        <p:blipFill>
          <a:blip r:embed="rId3"/>
          <a:stretch>
            <a:fillRect/>
          </a:stretch>
        </p:blipFill>
        <p:spPr>
          <a:xfrm>
            <a:off x="1018275" y="1535762"/>
            <a:ext cx="10507447" cy="3689381"/>
          </a:xfrm>
          <a:prstGeom prst="rect">
            <a:avLst/>
          </a:prstGeom>
        </p:spPr>
      </p:pic>
    </p:spTree>
    <p:extLst>
      <p:ext uri="{BB962C8B-B14F-4D97-AF65-F5344CB8AC3E}">
        <p14:creationId xmlns:p14="http://schemas.microsoft.com/office/powerpoint/2010/main" val="133442012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a:solidFill>
                  <a:schemeClr val="bg1"/>
                </a:solidFill>
                <a:latin typeface="Century Gothic" panose="020B0502020202020204" pitchFamily="34" charset="0"/>
              </a:rPr>
              <a:t>Any Questions?</a:t>
            </a:r>
          </a:p>
        </p:txBody>
      </p:sp>
    </p:spTree>
    <p:extLst>
      <p:ext uri="{BB962C8B-B14F-4D97-AF65-F5344CB8AC3E}">
        <p14:creationId xmlns:p14="http://schemas.microsoft.com/office/powerpoint/2010/main" val="408344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rgbClr val="F98E2B"/>
                </a:solidFill>
              </a:rPr>
              <a:t>BOM versions window</a:t>
            </a:r>
          </a:p>
        </p:txBody>
      </p:sp>
      <p:pic>
        <p:nvPicPr>
          <p:cNvPr id="5" name="Picture 4"/>
          <p:cNvPicPr>
            <a:picLocks noChangeAspect="1"/>
          </p:cNvPicPr>
          <p:nvPr/>
        </p:nvPicPr>
        <p:blipFill>
          <a:blip r:embed="rId3"/>
          <a:stretch>
            <a:fillRect/>
          </a:stretch>
        </p:blipFill>
        <p:spPr>
          <a:xfrm>
            <a:off x="838199" y="1162161"/>
            <a:ext cx="8692961" cy="4584298"/>
          </a:xfrm>
          <a:prstGeom prst="rect">
            <a:avLst/>
          </a:prstGeom>
        </p:spPr>
      </p:pic>
    </p:spTree>
    <p:extLst>
      <p:ext uri="{BB962C8B-B14F-4D97-AF65-F5344CB8AC3E}">
        <p14:creationId xmlns:p14="http://schemas.microsoft.com/office/powerpoint/2010/main" val="1757681944"/>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a:solidFill>
                  <a:schemeClr val="bg1"/>
                </a:solidFill>
                <a:latin typeface="Century Gothic" panose="020B0502020202020204" pitchFamily="34" charset="0"/>
              </a:rPr>
              <a:t>Thank You for Attending!</a:t>
            </a:r>
          </a:p>
        </p:txBody>
      </p:sp>
    </p:spTree>
    <p:extLst>
      <p:ext uri="{BB962C8B-B14F-4D97-AF65-F5344CB8AC3E}">
        <p14:creationId xmlns:p14="http://schemas.microsoft.com/office/powerpoint/2010/main" val="33694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rgbClr val="F98E2B"/>
                </a:solidFill>
              </a:rPr>
              <a:t>Routings</a:t>
            </a:r>
          </a:p>
        </p:txBody>
      </p:sp>
      <p:sp>
        <p:nvSpPr>
          <p:cNvPr id="4" name="TextBox 3"/>
          <p:cNvSpPr txBox="1"/>
          <p:nvPr/>
        </p:nvSpPr>
        <p:spPr>
          <a:xfrm>
            <a:off x="900298" y="996532"/>
            <a:ext cx="9988732" cy="923330"/>
          </a:xfrm>
          <a:prstGeom prst="rect">
            <a:avLst/>
          </a:prstGeom>
          <a:noFill/>
        </p:spPr>
        <p:txBody>
          <a:bodyPr wrap="square" rtlCol="0">
            <a:spAutoFit/>
          </a:bodyPr>
          <a:lstStyle/>
          <a:p>
            <a:r>
              <a:rPr lang="en-US" dirty="0"/>
              <a:t>Lot Size                                                  Send Ahead</a:t>
            </a:r>
          </a:p>
          <a:p>
            <a:r>
              <a:rPr lang="en-US" dirty="0"/>
              <a:t>Flushing                                                  Routing Link Code</a:t>
            </a:r>
          </a:p>
          <a:p>
            <a:r>
              <a:rPr lang="en-US" dirty="0"/>
              <a:t>Concurrent Capacities                               Version</a:t>
            </a:r>
          </a:p>
        </p:txBody>
      </p:sp>
      <p:pic>
        <p:nvPicPr>
          <p:cNvPr id="5" name="Picture 4"/>
          <p:cNvPicPr>
            <a:picLocks noChangeAspect="1"/>
          </p:cNvPicPr>
          <p:nvPr/>
        </p:nvPicPr>
        <p:blipFill>
          <a:blip r:embed="rId3"/>
          <a:stretch>
            <a:fillRect/>
          </a:stretch>
        </p:blipFill>
        <p:spPr>
          <a:xfrm>
            <a:off x="772190" y="2076111"/>
            <a:ext cx="10647619" cy="3580952"/>
          </a:xfrm>
          <a:prstGeom prst="rect">
            <a:avLst/>
          </a:prstGeom>
        </p:spPr>
      </p:pic>
    </p:spTree>
    <p:extLst>
      <p:ext uri="{BB962C8B-B14F-4D97-AF65-F5344CB8AC3E}">
        <p14:creationId xmlns:p14="http://schemas.microsoft.com/office/powerpoint/2010/main" val="109637525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0"/>
            <a:ext cx="10515600" cy="1325563"/>
          </a:xfrm>
        </p:spPr>
        <p:txBody>
          <a:bodyPr/>
          <a:lstStyle/>
          <a:p>
            <a:r>
              <a:rPr lang="en-US" dirty="0">
                <a:solidFill>
                  <a:srgbClr val="F98E2B"/>
                </a:solidFill>
              </a:rPr>
              <a:t>Reorder Policies</a:t>
            </a:r>
          </a:p>
        </p:txBody>
      </p:sp>
      <p:pic>
        <p:nvPicPr>
          <p:cNvPr id="5" name="Picture 4"/>
          <p:cNvPicPr>
            <a:picLocks noChangeAspect="1"/>
          </p:cNvPicPr>
          <p:nvPr/>
        </p:nvPicPr>
        <p:blipFill>
          <a:blip r:embed="rId3"/>
          <a:stretch>
            <a:fillRect/>
          </a:stretch>
        </p:blipFill>
        <p:spPr>
          <a:xfrm>
            <a:off x="895967" y="1325563"/>
            <a:ext cx="7844269" cy="3523274"/>
          </a:xfrm>
          <a:prstGeom prst="rect">
            <a:avLst/>
          </a:prstGeom>
        </p:spPr>
      </p:pic>
    </p:spTree>
    <p:extLst>
      <p:ext uri="{BB962C8B-B14F-4D97-AF65-F5344CB8AC3E}">
        <p14:creationId xmlns:p14="http://schemas.microsoft.com/office/powerpoint/2010/main" val="353658581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11" y="0"/>
            <a:ext cx="11937534" cy="1325563"/>
          </a:xfrm>
        </p:spPr>
        <p:txBody>
          <a:bodyPr/>
          <a:lstStyle/>
          <a:p>
            <a:r>
              <a:rPr lang="en-US" dirty="0">
                <a:solidFill>
                  <a:srgbClr val="F98E2B"/>
                </a:solidFill>
              </a:rPr>
              <a:t>Reorder Policies – Fixed Reorder Qty.</a:t>
            </a:r>
          </a:p>
        </p:txBody>
      </p:sp>
      <p:pic>
        <p:nvPicPr>
          <p:cNvPr id="8" name="Picture 7"/>
          <p:cNvPicPr>
            <a:picLocks noChangeAspect="1"/>
          </p:cNvPicPr>
          <p:nvPr/>
        </p:nvPicPr>
        <p:blipFill>
          <a:blip r:embed="rId3"/>
          <a:stretch>
            <a:fillRect/>
          </a:stretch>
        </p:blipFill>
        <p:spPr>
          <a:xfrm>
            <a:off x="849469" y="1154004"/>
            <a:ext cx="9512237" cy="4239149"/>
          </a:xfrm>
          <a:prstGeom prst="rect">
            <a:avLst/>
          </a:prstGeom>
        </p:spPr>
      </p:pic>
    </p:spTree>
    <p:extLst>
      <p:ext uri="{BB962C8B-B14F-4D97-AF65-F5344CB8AC3E}">
        <p14:creationId xmlns:p14="http://schemas.microsoft.com/office/powerpoint/2010/main" val="332796370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0"/>
            <a:ext cx="10748838" cy="1325563"/>
          </a:xfrm>
        </p:spPr>
        <p:txBody>
          <a:bodyPr/>
          <a:lstStyle/>
          <a:p>
            <a:r>
              <a:rPr lang="en-US" dirty="0">
                <a:solidFill>
                  <a:srgbClr val="F98E2B"/>
                </a:solidFill>
              </a:rPr>
              <a:t>Reorder Policies – Maximum Qty.</a:t>
            </a:r>
          </a:p>
        </p:txBody>
      </p:sp>
      <p:pic>
        <p:nvPicPr>
          <p:cNvPr id="5" name="Picture 4"/>
          <p:cNvPicPr>
            <a:picLocks noChangeAspect="1"/>
          </p:cNvPicPr>
          <p:nvPr/>
        </p:nvPicPr>
        <p:blipFill>
          <a:blip r:embed="rId3"/>
          <a:stretch>
            <a:fillRect/>
          </a:stretch>
        </p:blipFill>
        <p:spPr>
          <a:xfrm>
            <a:off x="929524" y="1105216"/>
            <a:ext cx="9497986" cy="4448966"/>
          </a:xfrm>
          <a:prstGeom prst="rect">
            <a:avLst/>
          </a:prstGeom>
        </p:spPr>
      </p:pic>
    </p:spTree>
    <p:extLst>
      <p:ext uri="{BB962C8B-B14F-4D97-AF65-F5344CB8AC3E}">
        <p14:creationId xmlns:p14="http://schemas.microsoft.com/office/powerpoint/2010/main" val="134378373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4501"/>
            <a:ext cx="10515600" cy="1325563"/>
          </a:xfrm>
        </p:spPr>
        <p:txBody>
          <a:bodyPr/>
          <a:lstStyle/>
          <a:p>
            <a:r>
              <a:rPr lang="en-US" dirty="0">
                <a:solidFill>
                  <a:srgbClr val="F98E2B"/>
                </a:solidFill>
              </a:rPr>
              <a:t>Reorder Policies – Lot-for Lot</a:t>
            </a:r>
          </a:p>
        </p:txBody>
      </p:sp>
      <p:pic>
        <p:nvPicPr>
          <p:cNvPr id="6" name="Picture 5"/>
          <p:cNvPicPr>
            <a:picLocks noChangeAspect="1"/>
          </p:cNvPicPr>
          <p:nvPr/>
        </p:nvPicPr>
        <p:blipFill>
          <a:blip r:embed="rId3"/>
          <a:stretch>
            <a:fillRect/>
          </a:stretch>
        </p:blipFill>
        <p:spPr>
          <a:xfrm>
            <a:off x="918547" y="1204554"/>
            <a:ext cx="9522001" cy="4272033"/>
          </a:xfrm>
          <a:prstGeom prst="rect">
            <a:avLst/>
          </a:prstGeom>
        </p:spPr>
      </p:pic>
    </p:spTree>
    <p:extLst>
      <p:ext uri="{BB962C8B-B14F-4D97-AF65-F5344CB8AC3E}">
        <p14:creationId xmlns:p14="http://schemas.microsoft.com/office/powerpoint/2010/main" val="141818255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67" y="4501"/>
            <a:ext cx="10515600" cy="1325563"/>
          </a:xfrm>
        </p:spPr>
        <p:txBody>
          <a:bodyPr/>
          <a:lstStyle/>
          <a:p>
            <a:r>
              <a:rPr lang="en-US" dirty="0">
                <a:solidFill>
                  <a:srgbClr val="F98E2B"/>
                </a:solidFill>
              </a:rPr>
              <a:t>Reorder Policies - Order</a:t>
            </a:r>
          </a:p>
        </p:txBody>
      </p:sp>
      <p:pic>
        <p:nvPicPr>
          <p:cNvPr id="8" name="Picture 7"/>
          <p:cNvPicPr>
            <a:picLocks noChangeAspect="1"/>
          </p:cNvPicPr>
          <p:nvPr/>
        </p:nvPicPr>
        <p:blipFill>
          <a:blip r:embed="rId3"/>
          <a:stretch>
            <a:fillRect/>
          </a:stretch>
        </p:blipFill>
        <p:spPr>
          <a:xfrm>
            <a:off x="948740" y="1179117"/>
            <a:ext cx="9562195" cy="4335439"/>
          </a:xfrm>
          <a:prstGeom prst="rect">
            <a:avLst/>
          </a:prstGeom>
        </p:spPr>
      </p:pic>
    </p:spTree>
    <p:extLst>
      <p:ext uri="{BB962C8B-B14F-4D97-AF65-F5344CB8AC3E}">
        <p14:creationId xmlns:p14="http://schemas.microsoft.com/office/powerpoint/2010/main" val="3859251714"/>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4B0C08CCA5A544BDE83ADA830224BD" ma:contentTypeVersion="5" ma:contentTypeDescription="Create a new document." ma:contentTypeScope="" ma:versionID="62a11223b7332ccb7f8f6493cbbb9cee">
  <xsd:schema xmlns:xsd="http://www.w3.org/2001/XMLSchema" xmlns:xs="http://www.w3.org/2001/XMLSchema" xmlns:p="http://schemas.microsoft.com/office/2006/metadata/properties" xmlns:ns2="79151940-bf91-4de3-92b5-1cf1316c5821" xmlns:ns3="cbf86d2a-8db1-4fca-9ebe-a10e4fc074ab" targetNamespace="http://schemas.microsoft.com/office/2006/metadata/properties" ma:root="true" ma:fieldsID="4ff41e3621b01a4ab16d0ac18498c095" ns2:_="" ns3:_="">
    <xsd:import namespace="79151940-bf91-4de3-92b5-1cf1316c5821"/>
    <xsd:import namespace="cbf86d2a-8db1-4fca-9ebe-a10e4fc074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51940-bf91-4de3-92b5-1cf1316c58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86d2a-8db1-4fca-9ebe-a10e4fc074a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02CD90-3080-40A5-9A42-2D98F231032F}">
  <ds:schemaRefs>
    <ds:schemaRef ds:uri="79151940-bf91-4de3-92b5-1cf1316c5821"/>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bf86d2a-8db1-4fca-9ebe-a10e4fc074ab"/>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9A567E-89B4-493B-8C0F-8498B331EFB8}">
  <ds:schemaRefs>
    <ds:schemaRef ds:uri="http://schemas.microsoft.com/sharepoint/v3/contenttype/forms"/>
  </ds:schemaRefs>
</ds:datastoreItem>
</file>

<file path=customXml/itemProps3.xml><?xml version="1.0" encoding="utf-8"?>
<ds:datastoreItem xmlns:ds="http://schemas.openxmlformats.org/officeDocument/2006/customXml" ds:itemID="{AE4A04DE-18C1-47EE-9390-3E2708E54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51940-bf91-4de3-92b5-1cf1316c5821"/>
    <ds:schemaRef ds:uri="cbf86d2a-8db1-4fca-9ebe-a10e4fc07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7555</TotalTime>
  <Words>860</Words>
  <Application>Microsoft Office PowerPoint</Application>
  <PresentationFormat>Widescreen</PresentationFormat>
  <Paragraphs>162</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Verdana</vt:lpstr>
      <vt:lpstr>Wingdings</vt:lpstr>
      <vt:lpstr>Office Theme</vt:lpstr>
      <vt:lpstr>Reserved for Intro Picture</vt:lpstr>
      <vt:lpstr>Bill of Material </vt:lpstr>
      <vt:lpstr>BOM versions window</vt:lpstr>
      <vt:lpstr>Routings</vt:lpstr>
      <vt:lpstr>Reorder Policies</vt:lpstr>
      <vt:lpstr>Reorder Policies – Fixed Reorder Qty.</vt:lpstr>
      <vt:lpstr>Reorder Policies – Maximum Qty.</vt:lpstr>
      <vt:lpstr>Reorder Policies – Lot-for Lot</vt:lpstr>
      <vt:lpstr>Reorder Policies - Order</vt:lpstr>
      <vt:lpstr>Make to Stock / Make to Order</vt:lpstr>
      <vt:lpstr>Make to Stock / Make to Order</vt:lpstr>
      <vt:lpstr>Refresh Production Orders</vt:lpstr>
      <vt:lpstr>Refresh Production Orders</vt:lpstr>
      <vt:lpstr>Production Planner Sample Work Flow</vt:lpstr>
      <vt:lpstr>Production Planner Sample Work Flow</vt:lpstr>
      <vt:lpstr>Production Planner Sample Work Flow</vt:lpstr>
      <vt:lpstr>Work Centers / Machine Centers</vt:lpstr>
      <vt:lpstr>Updating Work Center to Machine Center</vt:lpstr>
      <vt:lpstr>Updating Work Center to Machine Center</vt:lpstr>
      <vt:lpstr>Production / Assembly Due Date</vt:lpstr>
      <vt:lpstr>Shipment Date</vt:lpstr>
      <vt:lpstr>Production Ending Date / Due Date</vt:lpstr>
      <vt:lpstr>Sales Order Planned Shipment Date</vt:lpstr>
      <vt:lpstr> Planning Worksheet – Ending Date</vt:lpstr>
      <vt:lpstr>Planning Worksheet – Prod. Order</vt:lpstr>
      <vt:lpstr>Planning Flexibility</vt:lpstr>
      <vt:lpstr>Planning Flexibility</vt:lpstr>
      <vt:lpstr>Planning Flexibility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Britton</dc:creator>
  <cp:lastModifiedBy>Angie Doorn</cp:lastModifiedBy>
  <cp:revision>81</cp:revision>
  <cp:lastPrinted>2018-03-22T13:46:05Z</cp:lastPrinted>
  <dcterms:created xsi:type="dcterms:W3CDTF">2018-01-03T18:38:01Z</dcterms:created>
  <dcterms:modified xsi:type="dcterms:W3CDTF">2018-04-26T20:51:25Z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0x010100F64B0C08CCA5A544BDE83ADA830224BD</vt:lpwstr>
  </property>
</Properties>
</file>