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8" r:id="rId6"/>
    <p:sldId id="302" r:id="rId7"/>
    <p:sldId id="281" r:id="rId8"/>
    <p:sldId id="283" r:id="rId9"/>
    <p:sldId id="289" r:id="rId10"/>
    <p:sldId id="284" r:id="rId11"/>
    <p:sldId id="290" r:id="rId12"/>
    <p:sldId id="291" r:id="rId13"/>
    <p:sldId id="285" r:id="rId14"/>
    <p:sldId id="286" r:id="rId15"/>
    <p:sldId id="292" r:id="rId16"/>
    <p:sldId id="293" r:id="rId17"/>
    <p:sldId id="299" r:id="rId18"/>
    <p:sldId id="287" r:id="rId19"/>
    <p:sldId id="294" r:id="rId20"/>
    <p:sldId id="296" r:id="rId21"/>
    <p:sldId id="295" r:id="rId22"/>
    <p:sldId id="301" r:id="rId23"/>
    <p:sldId id="300" r:id="rId24"/>
    <p:sldId id="297" r:id="rId25"/>
    <p:sldId id="298" r:id="rId26"/>
    <p:sldId id="274" r:id="rId27"/>
    <p:sldId id="2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E2B"/>
    <a:srgbClr val="5136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17" autoAdjust="0"/>
  </p:normalViewPr>
  <p:slideViewPr>
    <p:cSldViewPr snapToGrid="0">
      <p:cViewPr varScale="1">
        <p:scale>
          <a:sx n="70" d="100"/>
          <a:sy n="70" d="100"/>
        </p:scale>
        <p:origin x="536" y="56"/>
      </p:cViewPr>
      <p:guideLst/>
    </p:cSldViewPr>
  </p:slideViewPr>
  <p:outlineViewPr>
    <p:cViewPr>
      <p:scale>
        <a:sx n="33" d="100"/>
        <a:sy n="33" d="100"/>
      </p:scale>
      <p:origin x="0" y="-2240"/>
    </p:cViewPr>
  </p:outlineViewPr>
  <p:notesTextViewPr>
    <p:cViewPr>
      <p:scale>
        <a:sx n="1" d="1"/>
        <a:sy n="1" d="1"/>
      </p:scale>
      <p:origin x="0" y="0"/>
    </p:cViewPr>
  </p:notesTextViewPr>
  <p:sorterViewPr>
    <p:cViewPr>
      <p:scale>
        <a:sx n="100" d="100"/>
        <a:sy n="100" d="100"/>
      </p:scale>
      <p:origin x="0" y="-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331424-7449-4D23-8F6F-0EA008792FE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1229367661"/>
      </p:ext>
    </p:extLst>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31424-7449-4D23-8F6F-0EA008792FE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190510447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331424-7449-4D23-8F6F-0EA008792FE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245789251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lstStyle>
            <a:lvl1pPr marL="228600" indent="-228600">
              <a:buFontTx/>
              <a:buBlip>
                <a:blip r:embed="rId2"/>
              </a:buBlip>
              <a:defRPr/>
            </a:lvl1pPr>
            <a:lvl2pPr marL="800100" indent="-342900">
              <a:buFontTx/>
              <a:buBlip>
                <a:blip r:embed="rId2"/>
              </a:buBlip>
              <a:defRPr/>
            </a:lvl2pPr>
          </a:lstStyle>
          <a:p>
            <a:pPr lvl="0"/>
            <a:r>
              <a:rPr lang="en-US" dirty="0" smtClean="0"/>
              <a:t>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A331424-7449-4D23-8F6F-0EA008792FE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352742293"/>
      </p:ext>
    </p:extLst>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331424-7449-4D23-8F6F-0EA008792FE4}"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3860503777"/>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331424-7449-4D23-8F6F-0EA008792FE4}"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3674518388"/>
      </p:ext>
    </p:extLst>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331424-7449-4D23-8F6F-0EA008792FE4}"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1584655710"/>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331424-7449-4D23-8F6F-0EA008792FE4}"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3194854484"/>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31424-7449-4D23-8F6F-0EA008792FE4}"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2481177719"/>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331424-7449-4D23-8F6F-0EA008792FE4}"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946716136"/>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331424-7449-4D23-8F6F-0EA008792FE4}"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52903-0EFD-43FB-A587-0A6AC4613943}" type="slidenum">
              <a:rPr lang="en-US" smtClean="0"/>
              <a:t>‹#›</a:t>
            </a:fld>
            <a:endParaRPr lang="en-US"/>
          </a:p>
        </p:txBody>
      </p:sp>
    </p:spTree>
    <p:extLst>
      <p:ext uri="{BB962C8B-B14F-4D97-AF65-F5344CB8AC3E}">
        <p14:creationId xmlns:p14="http://schemas.microsoft.com/office/powerpoint/2010/main" val="1219443364"/>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31424-7449-4D23-8F6F-0EA008792FE4}" type="datetimeFigureOut">
              <a:rPr lang="en-US" smtClean="0"/>
              <a:t>4/19/2018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52903-0EFD-43FB-A587-0A6AC4613943}" type="slidenum">
              <a:rPr lang="en-US" smtClean="0"/>
              <a:t>‹#›</a:t>
            </a:fld>
            <a:endParaRPr lang="en-US"/>
          </a:p>
        </p:txBody>
      </p:sp>
    </p:spTree>
    <p:extLst>
      <p:ext uri="{BB962C8B-B14F-4D97-AF65-F5344CB8AC3E}">
        <p14:creationId xmlns:p14="http://schemas.microsoft.com/office/powerpoint/2010/main" val="3625517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51362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1362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1362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1362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1362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1362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Reserved for Intro Picture</a:t>
            </a:r>
            <a:endParaRPr lang="en-US" dirty="0"/>
          </a:p>
        </p:txBody>
      </p:sp>
      <p:sp>
        <p:nvSpPr>
          <p:cNvPr id="3" name="Subtitle 2"/>
          <p:cNvSpPr>
            <a:spLocks noGrp="1"/>
          </p:cNvSpPr>
          <p:nvPr>
            <p:ph type="subTitle" idx="1"/>
          </p:nvPr>
        </p:nvSpPr>
        <p:spPr/>
        <p:txBody>
          <a:bodyPr/>
          <a:lstStyle/>
          <a:p>
            <a:r>
              <a:rPr lang="en-US" dirty="0" smtClean="0"/>
              <a:t>Please contact Tim for Assistance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126553" y="3202058"/>
            <a:ext cx="3938900" cy="707886"/>
          </a:xfrm>
          <a:prstGeom prst="rect">
            <a:avLst/>
          </a:prstGeom>
          <a:noFill/>
        </p:spPr>
        <p:txBody>
          <a:bodyPr wrap="none" rtlCol="0">
            <a:spAutoFit/>
          </a:bodyPr>
          <a:lstStyle/>
          <a:p>
            <a:pPr algn="ctr"/>
            <a:r>
              <a:rPr lang="en-US" sz="4000" dirty="0" smtClean="0">
                <a:solidFill>
                  <a:schemeClr val="bg1"/>
                </a:solidFill>
                <a:latin typeface="Century Gothic" panose="020B0502020202020204" pitchFamily="34" charset="0"/>
              </a:rPr>
              <a:t>Dimensions 101</a:t>
            </a:r>
            <a:endParaRPr lang="en-US" sz="4000" dirty="0">
              <a:solidFill>
                <a:schemeClr val="bg1"/>
              </a:solidFill>
              <a:latin typeface="Century Gothic" panose="020B0502020202020204" pitchFamily="34" charset="0"/>
            </a:endParaRPr>
          </a:p>
        </p:txBody>
      </p:sp>
      <p:sp>
        <p:nvSpPr>
          <p:cNvPr id="6" name="TextBox 5"/>
          <p:cNvSpPr txBox="1"/>
          <p:nvPr/>
        </p:nvSpPr>
        <p:spPr>
          <a:xfrm>
            <a:off x="5666153" y="4980682"/>
            <a:ext cx="3923324" cy="1077218"/>
          </a:xfrm>
          <a:prstGeom prst="rect">
            <a:avLst/>
          </a:prstGeom>
          <a:noFill/>
        </p:spPr>
        <p:txBody>
          <a:bodyPr wrap="square" rtlCol="0">
            <a:spAutoFit/>
          </a:bodyPr>
          <a:lstStyle/>
          <a:p>
            <a:r>
              <a:rPr lang="en-US" sz="2800" dirty="0" smtClean="0">
                <a:solidFill>
                  <a:schemeClr val="bg1"/>
                </a:solidFill>
                <a:latin typeface="Century Gothic" panose="020B0502020202020204" pitchFamily="34" charset="0"/>
              </a:rPr>
              <a:t>Mark J. Kane, CPA	</a:t>
            </a:r>
            <a:endParaRPr lang="en-US" sz="2800" dirty="0">
              <a:solidFill>
                <a:schemeClr val="bg1"/>
              </a:solidFill>
              <a:latin typeface="Century Gothic" panose="020B0502020202020204" pitchFamily="34" charset="0"/>
            </a:endParaRPr>
          </a:p>
          <a:p>
            <a:r>
              <a:rPr lang="en-US" dirty="0" smtClean="0">
                <a:solidFill>
                  <a:schemeClr val="bg1"/>
                </a:solidFill>
                <a:latin typeface="Century Gothic" panose="020B0502020202020204" pitchFamily="34" charset="0"/>
              </a:rPr>
              <a:t>Senior Application Consultant</a:t>
            </a:r>
            <a:endParaRPr lang="en-US" dirty="0">
              <a:solidFill>
                <a:schemeClr val="bg1"/>
              </a:solidFill>
              <a:latin typeface="Century Gothic" panose="020B0502020202020204" pitchFamily="34" charset="0"/>
            </a:endParaRPr>
          </a:p>
          <a:p>
            <a:r>
              <a:rPr lang="en-US" dirty="0" smtClean="0">
                <a:solidFill>
                  <a:schemeClr val="bg1"/>
                </a:solidFill>
                <a:latin typeface="Century Gothic" panose="020B0502020202020204" pitchFamily="34" charset="0"/>
              </a:rPr>
              <a:t>mkane@Innovia.com	</a:t>
            </a:r>
            <a:endParaRPr lang="en-US" dirty="0">
              <a:solidFill>
                <a:schemeClr val="bg1"/>
              </a:solidFill>
              <a:latin typeface="Century Gothic" panose="020B0502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907" y="4582911"/>
            <a:ext cx="1920499" cy="1920499"/>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5388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9606"/>
          </a:xfrm>
        </p:spPr>
        <p:txBody>
          <a:bodyPr>
            <a:noAutofit/>
          </a:bodyPr>
          <a:lstStyle/>
          <a:p>
            <a:r>
              <a:rPr lang="en-US" sz="4000" dirty="0"/>
              <a:t>Attaching and Assigning Dimension Controls</a:t>
            </a:r>
          </a:p>
        </p:txBody>
      </p:sp>
      <p:sp>
        <p:nvSpPr>
          <p:cNvPr id="3" name="Content Placeholder 2"/>
          <p:cNvSpPr>
            <a:spLocks noGrp="1"/>
          </p:cNvSpPr>
          <p:nvPr>
            <p:ph idx="1"/>
          </p:nvPr>
        </p:nvSpPr>
        <p:spPr>
          <a:xfrm>
            <a:off x="838200" y="1294108"/>
            <a:ext cx="10515600" cy="5075695"/>
          </a:xfrm>
        </p:spPr>
        <p:txBody>
          <a:bodyPr>
            <a:normAutofit/>
          </a:bodyPr>
          <a:lstStyle/>
          <a:p>
            <a:pPr marL="0" indent="0">
              <a:buNone/>
            </a:pPr>
            <a:endParaRPr lang="en-US" dirty="0" smtClean="0"/>
          </a:p>
          <a:p>
            <a:pPr marL="0" indent="0">
              <a:buNone/>
            </a:pPr>
            <a:r>
              <a:rPr lang="en-US" dirty="0" smtClean="0"/>
              <a:t>General Ledger Level-setting GL account level controls will prevent missing Dimension Values at the time of data entry </a:t>
            </a:r>
          </a:p>
          <a:p>
            <a:pPr marL="0" indent="0">
              <a:buNone/>
            </a:pPr>
            <a:endParaRPr lang="en-US" dirty="0"/>
          </a:p>
          <a:p>
            <a:pPr marL="0" indent="0">
              <a:buNone/>
            </a:pPr>
            <a:r>
              <a:rPr lang="en-US" dirty="0" smtClean="0"/>
              <a:t>Master Files-setting recurring dimension at the master file level will eliminate data entry of recurring values when same data is always us</a:t>
            </a:r>
          </a:p>
          <a:p>
            <a:endParaRPr lang="en-US" dirty="0"/>
          </a:p>
        </p:txBody>
      </p:sp>
    </p:spTree>
    <p:extLst>
      <p:ext uri="{BB962C8B-B14F-4D97-AF65-F5344CB8AC3E}">
        <p14:creationId xmlns:p14="http://schemas.microsoft.com/office/powerpoint/2010/main" val="59109699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492"/>
          </a:xfrm>
        </p:spPr>
        <p:txBody>
          <a:bodyPr/>
          <a:lstStyle/>
          <a:p>
            <a:r>
              <a:rPr lang="en-US" dirty="0" smtClean="0"/>
              <a:t>Dimension Value Roll Up</a:t>
            </a:r>
            <a:endParaRPr lang="en-US" dirty="0"/>
          </a:p>
        </p:txBody>
      </p:sp>
      <p:sp>
        <p:nvSpPr>
          <p:cNvPr id="3" name="Content Placeholder 2"/>
          <p:cNvSpPr>
            <a:spLocks noGrp="1"/>
          </p:cNvSpPr>
          <p:nvPr>
            <p:ph idx="1"/>
          </p:nvPr>
        </p:nvSpPr>
        <p:spPr>
          <a:xfrm>
            <a:off x="838200" y="1294108"/>
            <a:ext cx="10515600" cy="5075695"/>
          </a:xfrm>
        </p:spPr>
        <p:txBody>
          <a:bodyPr>
            <a:normAutofit/>
          </a:bodyPr>
          <a:lstStyle/>
          <a:p>
            <a:pPr marL="0" indent="0">
              <a:buNone/>
            </a:pPr>
            <a:endParaRPr lang="en-US" dirty="0" smtClean="0"/>
          </a:p>
          <a:p>
            <a:r>
              <a:rPr lang="en-US" dirty="0" smtClean="0"/>
              <a:t>Dimension Values can be rolled up and summarized in the same manner as the General Ledger Chart of Accounts </a:t>
            </a:r>
          </a:p>
          <a:p>
            <a:endParaRPr lang="en-US" dirty="0"/>
          </a:p>
          <a:p>
            <a:r>
              <a:rPr lang="en-US" dirty="0" smtClean="0"/>
              <a:t>By using Beginning Total and Ending Total Dimension values, all Dimension Values between this range can be summarized for reporting purposes </a:t>
            </a:r>
            <a:endParaRPr lang="en-US" dirty="0"/>
          </a:p>
        </p:txBody>
      </p:sp>
    </p:spTree>
    <p:extLst>
      <p:ext uri="{BB962C8B-B14F-4D97-AF65-F5344CB8AC3E}">
        <p14:creationId xmlns:p14="http://schemas.microsoft.com/office/powerpoint/2010/main" val="27858359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492"/>
          </a:xfrm>
        </p:spPr>
        <p:txBody>
          <a:bodyPr/>
          <a:lstStyle/>
          <a:p>
            <a:r>
              <a:rPr lang="en-US" dirty="0" smtClean="0"/>
              <a:t>Dimension Value Roll Up</a:t>
            </a:r>
            <a:endParaRPr lang="en-US" dirty="0"/>
          </a:p>
        </p:txBody>
      </p:sp>
      <p:pic>
        <p:nvPicPr>
          <p:cNvPr id="4" name="Content Placeholder 3"/>
          <p:cNvPicPr>
            <a:picLocks noGrp="1" noChangeAspect="1"/>
          </p:cNvPicPr>
          <p:nvPr>
            <p:ph idx="1"/>
          </p:nvPr>
        </p:nvPicPr>
        <p:blipFill>
          <a:blip r:embed="rId2"/>
          <a:stretch>
            <a:fillRect/>
          </a:stretch>
        </p:blipFill>
        <p:spPr>
          <a:xfrm>
            <a:off x="973066" y="1216618"/>
            <a:ext cx="10245867" cy="4528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59677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5710"/>
            <a:ext cx="10515600" cy="1253362"/>
          </a:xfrm>
        </p:spPr>
        <p:txBody>
          <a:bodyPr>
            <a:normAutofit fontScale="90000"/>
          </a:bodyPr>
          <a:lstStyle/>
          <a:p>
            <a:r>
              <a:rPr lang="en-US" dirty="0" smtClean="0"/>
              <a:t>Transactional example- Posted Sales Invoice</a:t>
            </a:r>
            <a:endParaRPr lang="en-US" dirty="0"/>
          </a:p>
        </p:txBody>
      </p:sp>
      <p:sp>
        <p:nvSpPr>
          <p:cNvPr id="6" name="Content Placeholder 5"/>
          <p:cNvSpPr>
            <a:spLocks noGrp="1"/>
          </p:cNvSpPr>
          <p:nvPr>
            <p:ph idx="1"/>
          </p:nvPr>
        </p:nvSpPr>
        <p:spPr/>
        <p:txBody>
          <a:bodyPr/>
          <a:lstStyle/>
          <a:p>
            <a:endParaRPr lang="en-US" dirty="0" smtClean="0"/>
          </a:p>
          <a:p>
            <a:endParaRPr lang="en-US" dirty="0" smtClean="0"/>
          </a:p>
          <a:p>
            <a:r>
              <a:rPr lang="en-US" dirty="0" smtClean="0"/>
              <a:t>In the following example, a Sales </a:t>
            </a:r>
            <a:r>
              <a:rPr lang="en-US" dirty="0"/>
              <a:t>O</a:t>
            </a:r>
            <a:r>
              <a:rPr lang="en-US" dirty="0" smtClean="0"/>
              <a:t>rder was created, shipped and invoiced; by selecting only the Customer and Item to be shipped, you will see the Dimension Values that were passed from these Master Files</a:t>
            </a:r>
            <a:endParaRPr lang="en-US" dirty="0"/>
          </a:p>
        </p:txBody>
      </p:sp>
    </p:spTree>
    <p:extLst>
      <p:ext uri="{BB962C8B-B14F-4D97-AF65-F5344CB8AC3E}">
        <p14:creationId xmlns:p14="http://schemas.microsoft.com/office/powerpoint/2010/main" val="38637873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4273"/>
            <a:ext cx="10515600" cy="375538"/>
          </a:xfrm>
        </p:spPr>
        <p:txBody>
          <a:bodyPr>
            <a:noAutofit/>
          </a:bodyPr>
          <a:lstStyle/>
          <a:p>
            <a:r>
              <a:rPr lang="en-US" dirty="0" smtClean="0"/>
              <a:t>Posted Sales Invoice</a:t>
            </a:r>
            <a:endParaRPr lang="en-US" dirty="0"/>
          </a:p>
        </p:txBody>
      </p:sp>
      <p:pic>
        <p:nvPicPr>
          <p:cNvPr id="5" name="Content Placeholder 4"/>
          <p:cNvPicPr>
            <a:picLocks noGrp="1" noChangeAspect="1"/>
          </p:cNvPicPr>
          <p:nvPr>
            <p:ph idx="1"/>
          </p:nvPr>
        </p:nvPicPr>
        <p:blipFill>
          <a:blip r:embed="rId2"/>
          <a:stretch>
            <a:fillRect/>
          </a:stretch>
        </p:blipFill>
        <p:spPr>
          <a:xfrm>
            <a:off x="838200" y="1337018"/>
            <a:ext cx="9925216" cy="38399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42828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492"/>
          </a:xfrm>
        </p:spPr>
        <p:txBody>
          <a:bodyPr/>
          <a:lstStyle/>
          <a:p>
            <a:r>
              <a:rPr lang="en-US" dirty="0" smtClean="0"/>
              <a:t>Reporting Options</a:t>
            </a:r>
            <a:endParaRPr lang="en-US" dirty="0"/>
          </a:p>
        </p:txBody>
      </p:sp>
      <p:sp>
        <p:nvSpPr>
          <p:cNvPr id="3" name="Content Placeholder 2"/>
          <p:cNvSpPr>
            <a:spLocks noGrp="1"/>
          </p:cNvSpPr>
          <p:nvPr>
            <p:ph idx="1"/>
          </p:nvPr>
        </p:nvSpPr>
        <p:spPr>
          <a:xfrm>
            <a:off x="838200" y="1433256"/>
            <a:ext cx="10515600" cy="5075695"/>
          </a:xfrm>
        </p:spPr>
        <p:txBody>
          <a:bodyPr>
            <a:normAutofit/>
          </a:bodyPr>
          <a:lstStyle/>
          <a:p>
            <a:pPr marL="0" indent="0">
              <a:buNone/>
            </a:pPr>
            <a:r>
              <a:rPr lang="en-US" dirty="0" smtClean="0"/>
              <a:t>Utilizing Dimensions and Dimension Values enables the user to perform Financial and Operation reporting utilizing standard NAV reporting tools</a:t>
            </a:r>
          </a:p>
          <a:p>
            <a:pPr marL="0" indent="0">
              <a:buNone/>
            </a:pPr>
            <a:endParaRPr lang="en-US" dirty="0"/>
          </a:p>
          <a:p>
            <a:pPr>
              <a:buFont typeface="Arial" panose="020B0604020202020204" pitchFamily="34" charset="0"/>
              <a:buChar char="•"/>
            </a:pPr>
            <a:r>
              <a:rPr lang="en-US" dirty="0" smtClean="0"/>
              <a:t>Analysis by Dimension </a:t>
            </a:r>
          </a:p>
          <a:p>
            <a:pPr lvl="2"/>
            <a:r>
              <a:rPr lang="en-US" dirty="0" smtClean="0"/>
              <a:t>Preview multiple displays utilizing Dimension filters</a:t>
            </a:r>
          </a:p>
          <a:p>
            <a:pPr lvl="2"/>
            <a:r>
              <a:rPr lang="en-US" dirty="0" smtClean="0"/>
              <a:t>Complete drill down to source documents</a:t>
            </a:r>
          </a:p>
          <a:p>
            <a:pPr lvl="2"/>
            <a:r>
              <a:rPr lang="en-US" dirty="0" smtClean="0"/>
              <a:t>Ability to create Pivot Tables from Analysis View</a:t>
            </a:r>
          </a:p>
          <a:p>
            <a:pPr>
              <a:buFont typeface="Arial" panose="020B0604020202020204" pitchFamily="34" charset="0"/>
              <a:buChar char="•"/>
            </a:pPr>
            <a:r>
              <a:rPr lang="en-US" dirty="0" smtClean="0"/>
              <a:t>Jet Express- free version of Jet can be used as dimension values are accessible in GL Tables</a:t>
            </a:r>
          </a:p>
        </p:txBody>
      </p:sp>
    </p:spTree>
    <p:extLst>
      <p:ext uri="{BB962C8B-B14F-4D97-AF65-F5344CB8AC3E}">
        <p14:creationId xmlns:p14="http://schemas.microsoft.com/office/powerpoint/2010/main" val="38452221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492"/>
          </a:xfrm>
        </p:spPr>
        <p:txBody>
          <a:bodyPr/>
          <a:lstStyle/>
          <a:p>
            <a:r>
              <a:rPr lang="en-US" dirty="0" smtClean="0"/>
              <a:t>Analysis by Dimensions </a:t>
            </a:r>
            <a:endParaRPr lang="en-US" dirty="0"/>
          </a:p>
        </p:txBody>
      </p:sp>
      <p:pic>
        <p:nvPicPr>
          <p:cNvPr id="4" name="Content Placeholder 3"/>
          <p:cNvPicPr>
            <a:picLocks noGrp="1" noChangeAspect="1"/>
          </p:cNvPicPr>
          <p:nvPr>
            <p:ph idx="1"/>
          </p:nvPr>
        </p:nvPicPr>
        <p:blipFill>
          <a:blip r:embed="rId2"/>
          <a:stretch>
            <a:fillRect/>
          </a:stretch>
        </p:blipFill>
        <p:spPr>
          <a:xfrm>
            <a:off x="838200" y="1216618"/>
            <a:ext cx="9975574" cy="43851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80446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2" fill="hold" nodeType="clickEffect">
                                  <p:stCondLst>
                                    <p:cond delay="0"/>
                                  </p:stCondLst>
                                  <p:childTnLst>
                                    <p:anim calcmode="lin" valueType="num">
                                      <p:cBhvr additive="base">
                                        <p:cTn id="21" dur="500"/>
                                        <p:tgtEl>
                                          <p:spTgt spid="4"/>
                                        </p:tgtEl>
                                        <p:attrNameLst>
                                          <p:attrName>ppt_x</p:attrName>
                                        </p:attrNameLst>
                                      </p:cBhvr>
                                      <p:tavLst>
                                        <p:tav tm="0">
                                          <p:val>
                                            <p:strVal val="ppt_x"/>
                                          </p:val>
                                        </p:tav>
                                        <p:tav tm="100000">
                                          <p:val>
                                            <p:strVal val="1+ppt_w/2"/>
                                          </p:val>
                                        </p:tav>
                                      </p:tavLst>
                                    </p:anim>
                                    <p:anim calcmode="lin" valueType="num">
                                      <p:cBhvr additive="base">
                                        <p:cTn id="22" dur="500"/>
                                        <p:tgtEl>
                                          <p:spTgt spid="4"/>
                                        </p:tgtEl>
                                        <p:attrNameLst>
                                          <p:attrName>ppt_y</p:attrName>
                                        </p:attrNameLst>
                                      </p:cBhvr>
                                      <p:tavLst>
                                        <p:tav tm="0">
                                          <p:val>
                                            <p:strVal val="ppt_y"/>
                                          </p:val>
                                        </p:tav>
                                        <p:tav tm="100000">
                                          <p:val>
                                            <p:strVal val="ppt_y"/>
                                          </p:val>
                                        </p:tav>
                                      </p:tavLst>
                                    </p:anim>
                                    <p:set>
                                      <p:cBhvr>
                                        <p:cTn id="2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492"/>
          </a:xfrm>
        </p:spPr>
        <p:txBody>
          <a:bodyPr/>
          <a:lstStyle/>
          <a:p>
            <a:r>
              <a:rPr lang="en-US" dirty="0" smtClean="0"/>
              <a:t>Analysis by Dimensions</a:t>
            </a:r>
            <a:endParaRPr lang="en-US" dirty="0"/>
          </a:p>
        </p:txBody>
      </p:sp>
      <p:pic>
        <p:nvPicPr>
          <p:cNvPr id="5" name="Content Placeholder 4"/>
          <p:cNvPicPr>
            <a:picLocks noGrp="1" noChangeAspect="1"/>
          </p:cNvPicPr>
          <p:nvPr>
            <p:ph idx="1"/>
          </p:nvPr>
        </p:nvPicPr>
        <p:blipFill>
          <a:blip r:embed="rId2"/>
          <a:stretch>
            <a:fillRect/>
          </a:stretch>
        </p:blipFill>
        <p:spPr>
          <a:xfrm>
            <a:off x="838200" y="1216618"/>
            <a:ext cx="10445496"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6155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1+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492"/>
          </a:xfrm>
        </p:spPr>
        <p:txBody>
          <a:bodyPr/>
          <a:lstStyle/>
          <a:p>
            <a:r>
              <a:rPr lang="en-US" dirty="0" smtClean="0"/>
              <a:t>Analysis by Dimensions</a:t>
            </a:r>
            <a:endParaRPr lang="en-US" dirty="0"/>
          </a:p>
        </p:txBody>
      </p:sp>
      <p:pic>
        <p:nvPicPr>
          <p:cNvPr id="9" name="Content Placeholder 8"/>
          <p:cNvPicPr>
            <a:picLocks noGrp="1" noChangeAspect="1"/>
          </p:cNvPicPr>
          <p:nvPr>
            <p:ph idx="1"/>
          </p:nvPr>
        </p:nvPicPr>
        <p:blipFill>
          <a:blip r:embed="rId2"/>
          <a:stretch>
            <a:fillRect/>
          </a:stretch>
        </p:blipFill>
        <p:spPr>
          <a:xfrm>
            <a:off x="1456469" y="1216618"/>
            <a:ext cx="9279061" cy="45381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7451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9"/>
                                        </p:tgtEl>
                                        <p:attrNameLst>
                                          <p:attrName>ppt_x</p:attrName>
                                        </p:attrNameLst>
                                      </p:cBhvr>
                                      <p:tavLst>
                                        <p:tav tm="0">
                                          <p:val>
                                            <p:strVal val="ppt_x"/>
                                          </p:val>
                                        </p:tav>
                                        <p:tav tm="100000">
                                          <p:val>
                                            <p:strVal val="1+ppt_w/2"/>
                                          </p:val>
                                        </p:tav>
                                      </p:tavLst>
                                    </p:anim>
                                    <p:anim calcmode="lin" valueType="num">
                                      <p:cBhvr additive="base">
                                        <p:cTn id="13" dur="500"/>
                                        <p:tgtEl>
                                          <p:spTgt spid="9"/>
                                        </p:tgtEl>
                                        <p:attrNameLst>
                                          <p:attrName>ppt_y</p:attrName>
                                        </p:attrNameLst>
                                      </p:cBhvr>
                                      <p:tavLst>
                                        <p:tav tm="0">
                                          <p:val>
                                            <p:strVal val="ppt_y"/>
                                          </p:val>
                                        </p:tav>
                                        <p:tav tm="100000">
                                          <p:val>
                                            <p:strVal val="ppt_y"/>
                                          </p:val>
                                        </p:tav>
                                      </p:tavLst>
                                    </p:anim>
                                    <p:set>
                                      <p:cBhvr>
                                        <p:cTn id="1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492"/>
          </a:xfrm>
        </p:spPr>
        <p:txBody>
          <a:bodyPr/>
          <a:lstStyle/>
          <a:p>
            <a:r>
              <a:rPr lang="en-US" dirty="0" smtClean="0"/>
              <a:t>Analysis by Dimensions </a:t>
            </a:r>
            <a:endParaRPr lang="en-US" dirty="0"/>
          </a:p>
        </p:txBody>
      </p:sp>
      <p:pic>
        <p:nvPicPr>
          <p:cNvPr id="7" name="Content Placeholder 6"/>
          <p:cNvPicPr>
            <a:picLocks noGrp="1" noChangeAspect="1"/>
          </p:cNvPicPr>
          <p:nvPr>
            <p:ph idx="1"/>
          </p:nvPr>
        </p:nvPicPr>
        <p:blipFill>
          <a:blip r:embed="rId2"/>
          <a:stretch>
            <a:fillRect/>
          </a:stretch>
        </p:blipFill>
        <p:spPr>
          <a:xfrm>
            <a:off x="1441704" y="1259418"/>
            <a:ext cx="9308592"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953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1+ppt_w/2"/>
                                          </p:val>
                                        </p:tav>
                                      </p:tavLst>
                                    </p:anim>
                                    <p:anim calcmode="lin" valueType="num">
                                      <p:cBhvr additive="base">
                                        <p:cTn id="13" dur="500"/>
                                        <p:tgtEl>
                                          <p:spTgt spid="7"/>
                                        </p:tgtEl>
                                        <p:attrNameLst>
                                          <p:attrName>ppt_y</p:attrName>
                                        </p:attrNameLst>
                                      </p:cBhvr>
                                      <p:tavLst>
                                        <p:tav tm="0">
                                          <p:val>
                                            <p:strVal val="ppt_y"/>
                                          </p:val>
                                        </p:tav>
                                        <p:tav tm="100000">
                                          <p:val>
                                            <p:strVal val="ppt_y"/>
                                          </p:val>
                                        </p:tav>
                                      </p:tavLst>
                                    </p:anim>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492"/>
          </a:xfrm>
        </p:spPr>
        <p:txBody>
          <a:bodyPr/>
          <a:lstStyle/>
          <a:p>
            <a:r>
              <a:rPr lang="en-US" dirty="0" smtClean="0"/>
              <a:t>Introduction</a:t>
            </a:r>
            <a:endParaRPr lang="en-US" dirty="0"/>
          </a:p>
        </p:txBody>
      </p:sp>
      <p:sp>
        <p:nvSpPr>
          <p:cNvPr id="3" name="Content Placeholder 2"/>
          <p:cNvSpPr>
            <a:spLocks noGrp="1"/>
          </p:cNvSpPr>
          <p:nvPr>
            <p:ph idx="1"/>
          </p:nvPr>
        </p:nvSpPr>
        <p:spPr>
          <a:xfrm>
            <a:off x="838200" y="1294108"/>
            <a:ext cx="10515600" cy="5075695"/>
          </a:xfrm>
        </p:spPr>
        <p:txBody>
          <a:bodyPr>
            <a:normAutofit/>
          </a:bodyPr>
          <a:lstStyle/>
          <a:p>
            <a:r>
              <a:rPr lang="en-US" sz="2400" dirty="0" smtClean="0"/>
              <a:t>Are you currently using Dimensions? Did you know they are not just for Financial Reporting?</a:t>
            </a:r>
          </a:p>
          <a:p>
            <a:r>
              <a:rPr lang="en-US" sz="2400" dirty="0" smtClean="0"/>
              <a:t>Even though Dimensions are primarily used in reporting financial information, did you know that they can be used to report on critical data for Customers, Vendors, Items, Resources and Jobs? Dimensions in Dynamics NAV can be attached with master records to report such information as Customer or Vendor type, sales region, commodity code, Item type or category, resource groups and Job type categorization…. All this requires is some simple analysis on where to apply Dimension controls; Dimensions can also be reported on an individual or rolled up basis, and best part is that reporting on Dimensions can be created with Standard NAV Reporting Tools.</a:t>
            </a:r>
          </a:p>
          <a:p>
            <a:pPr marL="0" indent="0">
              <a:buNone/>
            </a:pPr>
            <a:endParaRPr lang="en-US" dirty="0" smtClean="0"/>
          </a:p>
          <a:p>
            <a:endParaRPr lang="en-US" dirty="0"/>
          </a:p>
        </p:txBody>
      </p:sp>
    </p:spTree>
    <p:extLst>
      <p:ext uri="{BB962C8B-B14F-4D97-AF65-F5344CB8AC3E}">
        <p14:creationId xmlns:p14="http://schemas.microsoft.com/office/powerpoint/2010/main" val="966460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492"/>
          </a:xfrm>
        </p:spPr>
        <p:txBody>
          <a:bodyPr/>
          <a:lstStyle/>
          <a:p>
            <a:r>
              <a:rPr lang="en-US" dirty="0" smtClean="0"/>
              <a:t>Analysis by Dimensions</a:t>
            </a:r>
            <a:endParaRPr lang="en-US" dirty="0"/>
          </a:p>
        </p:txBody>
      </p:sp>
      <p:pic>
        <p:nvPicPr>
          <p:cNvPr id="5" name="Content Placeholder 4"/>
          <p:cNvPicPr>
            <a:picLocks noGrp="1" noChangeAspect="1"/>
          </p:cNvPicPr>
          <p:nvPr>
            <p:ph idx="1"/>
          </p:nvPr>
        </p:nvPicPr>
        <p:blipFill>
          <a:blip r:embed="rId2"/>
          <a:stretch>
            <a:fillRect/>
          </a:stretch>
        </p:blipFill>
        <p:spPr>
          <a:xfrm>
            <a:off x="1554480" y="1331849"/>
            <a:ext cx="8833104"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2130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1+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492"/>
          </a:xfrm>
        </p:spPr>
        <p:txBody>
          <a:bodyPr/>
          <a:lstStyle/>
          <a:p>
            <a:r>
              <a:rPr lang="en-US" dirty="0" smtClean="0"/>
              <a:t>Analysis by Dimensions </a:t>
            </a:r>
            <a:endParaRPr lang="en-US" dirty="0"/>
          </a:p>
        </p:txBody>
      </p:sp>
      <p:pic>
        <p:nvPicPr>
          <p:cNvPr id="5" name="Content Placeholder 4"/>
          <p:cNvPicPr>
            <a:picLocks noGrp="1" noChangeAspect="1"/>
          </p:cNvPicPr>
          <p:nvPr>
            <p:ph idx="1"/>
          </p:nvPr>
        </p:nvPicPr>
        <p:blipFill>
          <a:blip r:embed="rId2"/>
          <a:stretch>
            <a:fillRect/>
          </a:stretch>
        </p:blipFill>
        <p:spPr>
          <a:xfrm>
            <a:off x="1409700" y="1335888"/>
            <a:ext cx="9372600"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6173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492"/>
          </a:xfrm>
        </p:spPr>
        <p:txBody>
          <a:bodyPr/>
          <a:lstStyle/>
          <a:p>
            <a:r>
              <a:rPr lang="en-US" dirty="0" smtClean="0"/>
              <a:t>Benefits of using Dimensions</a:t>
            </a:r>
            <a:endParaRPr lang="en-US" dirty="0"/>
          </a:p>
        </p:txBody>
      </p:sp>
      <p:sp>
        <p:nvSpPr>
          <p:cNvPr id="3" name="Content Placeholder 2"/>
          <p:cNvSpPr>
            <a:spLocks noGrp="1"/>
          </p:cNvSpPr>
          <p:nvPr>
            <p:ph idx="1"/>
          </p:nvPr>
        </p:nvSpPr>
        <p:spPr>
          <a:xfrm>
            <a:off x="838200" y="1606964"/>
            <a:ext cx="10515600" cy="4351338"/>
          </a:xfrm>
        </p:spPr>
        <p:txBody>
          <a:bodyPr/>
          <a:lstStyle/>
          <a:p>
            <a:endParaRPr lang="en-US" dirty="0" smtClean="0"/>
          </a:p>
          <a:p>
            <a:r>
              <a:rPr lang="en-US" dirty="0" smtClean="0"/>
              <a:t>Ability to report on both Financial and Operational data through NAV GL</a:t>
            </a:r>
          </a:p>
          <a:p>
            <a:r>
              <a:rPr lang="en-US" dirty="0" smtClean="0"/>
              <a:t>Easy to set up at any point in time</a:t>
            </a:r>
          </a:p>
          <a:p>
            <a:r>
              <a:rPr lang="en-US" dirty="0" smtClean="0"/>
              <a:t>Eliminates repetitive entries</a:t>
            </a:r>
          </a:p>
          <a:p>
            <a:r>
              <a:rPr lang="en-US" dirty="0" smtClean="0"/>
              <a:t>Enable controls on Master File (Cards) and GL level to eliminate missing reporting data</a:t>
            </a:r>
            <a:endParaRPr lang="en-US" dirty="0"/>
          </a:p>
        </p:txBody>
      </p:sp>
    </p:spTree>
    <p:extLst>
      <p:ext uri="{BB962C8B-B14F-4D97-AF65-F5344CB8AC3E}">
        <p14:creationId xmlns:p14="http://schemas.microsoft.com/office/powerpoint/2010/main" val="2016923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0" y="3047936"/>
            <a:ext cx="12192000" cy="4351338"/>
          </a:xfrm>
        </p:spPr>
        <p:txBody>
          <a:bodyPr>
            <a:normAutofit/>
          </a:bodyPr>
          <a:lstStyle/>
          <a:p>
            <a:pPr marL="0" indent="0" algn="ctr">
              <a:buNone/>
            </a:pPr>
            <a:r>
              <a:rPr lang="en-US" sz="6000" dirty="0" smtClean="0">
                <a:solidFill>
                  <a:schemeClr val="bg1"/>
                </a:solidFill>
                <a:latin typeface="Century Gothic" panose="020B0502020202020204" pitchFamily="34" charset="0"/>
              </a:rPr>
              <a:t>Any Questions?</a:t>
            </a:r>
          </a:p>
          <a:p>
            <a:pPr marL="0" indent="0" algn="ctr">
              <a:buNone/>
            </a:pPr>
            <a:r>
              <a:rPr lang="en-US" sz="3200" dirty="0" smtClean="0">
                <a:solidFill>
                  <a:schemeClr val="bg1"/>
                </a:solidFill>
                <a:latin typeface="Century Gothic" panose="020B0502020202020204" pitchFamily="34" charset="0"/>
              </a:rPr>
              <a:t>Mark J. Kane, CPA</a:t>
            </a:r>
          </a:p>
          <a:p>
            <a:pPr marL="0" indent="0" algn="ctr">
              <a:buNone/>
            </a:pPr>
            <a:r>
              <a:rPr lang="en-US" sz="3200" dirty="0" smtClean="0">
                <a:solidFill>
                  <a:schemeClr val="bg1"/>
                </a:solidFill>
                <a:latin typeface="Century Gothic" panose="020B0502020202020204" pitchFamily="34" charset="0"/>
              </a:rPr>
              <a:t>mkane@Innovia.com</a:t>
            </a:r>
            <a:endParaRPr lang="en-US" sz="3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96623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0" y="3047936"/>
            <a:ext cx="12192000" cy="4351338"/>
          </a:xfrm>
        </p:spPr>
        <p:txBody>
          <a:bodyPr>
            <a:normAutofit/>
          </a:bodyPr>
          <a:lstStyle/>
          <a:p>
            <a:pPr marL="0" indent="0" algn="ctr">
              <a:buNone/>
            </a:pPr>
            <a:r>
              <a:rPr lang="en-US" sz="6000" dirty="0" smtClean="0">
                <a:solidFill>
                  <a:schemeClr val="bg1"/>
                </a:solidFill>
                <a:latin typeface="Century Gothic" panose="020B0502020202020204" pitchFamily="34" charset="0"/>
              </a:rPr>
              <a:t>Thank You for Attending!</a:t>
            </a:r>
            <a:endParaRPr lang="en-US" sz="6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5549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492"/>
          </a:xfrm>
        </p:spPr>
        <p:txBody>
          <a:bodyPr/>
          <a:lstStyle/>
          <a:p>
            <a:r>
              <a:rPr lang="en-US" dirty="0" smtClean="0"/>
              <a:t>What are Dimensions?</a:t>
            </a:r>
            <a:endParaRPr lang="en-US" dirty="0"/>
          </a:p>
        </p:txBody>
      </p:sp>
      <p:sp>
        <p:nvSpPr>
          <p:cNvPr id="3" name="Content Placeholder 2"/>
          <p:cNvSpPr>
            <a:spLocks noGrp="1"/>
          </p:cNvSpPr>
          <p:nvPr>
            <p:ph idx="1"/>
          </p:nvPr>
        </p:nvSpPr>
        <p:spPr>
          <a:xfrm>
            <a:off x="838200" y="1294108"/>
            <a:ext cx="10515600" cy="5075695"/>
          </a:xfrm>
        </p:spPr>
        <p:txBody>
          <a:bodyPr>
            <a:normAutofit/>
          </a:bodyPr>
          <a:lstStyle/>
          <a:p>
            <a:pPr marL="0" indent="0">
              <a:buNone/>
            </a:pPr>
            <a:endParaRPr lang="en-US" dirty="0" smtClean="0"/>
          </a:p>
          <a:p>
            <a:endParaRPr lang="en-US" dirty="0" smtClean="0"/>
          </a:p>
          <a:p>
            <a:r>
              <a:rPr lang="en-US" dirty="0"/>
              <a:t>Dimensions in NAV are simply Reporting Segments, they are used primarily for Financial Reporting, yet can be used to report on Operational results based on requirements needed by individual Departments</a:t>
            </a:r>
          </a:p>
        </p:txBody>
      </p:sp>
    </p:spTree>
    <p:extLst>
      <p:ext uri="{BB962C8B-B14F-4D97-AF65-F5344CB8AC3E}">
        <p14:creationId xmlns:p14="http://schemas.microsoft.com/office/powerpoint/2010/main" val="3192022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492"/>
          </a:xfrm>
        </p:spPr>
        <p:txBody>
          <a:bodyPr/>
          <a:lstStyle/>
          <a:p>
            <a:r>
              <a:rPr lang="en-US" dirty="0" smtClean="0"/>
              <a:t>Dimensions and Dimension Values</a:t>
            </a:r>
            <a:endParaRPr lang="en-US" dirty="0"/>
          </a:p>
        </p:txBody>
      </p:sp>
      <p:sp>
        <p:nvSpPr>
          <p:cNvPr id="3" name="Content Placeholder 2"/>
          <p:cNvSpPr>
            <a:spLocks noGrp="1"/>
          </p:cNvSpPr>
          <p:nvPr>
            <p:ph idx="1"/>
          </p:nvPr>
        </p:nvSpPr>
        <p:spPr>
          <a:xfrm>
            <a:off x="838200" y="1294108"/>
            <a:ext cx="10515600" cy="5075695"/>
          </a:xfrm>
        </p:spPr>
        <p:txBody>
          <a:bodyPr>
            <a:normAutofit/>
          </a:bodyPr>
          <a:lstStyle/>
          <a:p>
            <a:pPr marL="0" indent="0">
              <a:buNone/>
            </a:pPr>
            <a:endParaRPr lang="en-US" dirty="0" smtClean="0"/>
          </a:p>
          <a:p>
            <a:pPr marL="0" indent="0">
              <a:buNone/>
            </a:pPr>
            <a:r>
              <a:rPr lang="en-US" dirty="0" smtClean="0"/>
              <a:t>Relationship between Dimensions and Dimension values are that of:</a:t>
            </a:r>
          </a:p>
          <a:p>
            <a:pPr marL="0" indent="0">
              <a:buNone/>
            </a:pPr>
            <a:endParaRPr lang="en-US" dirty="0" smtClean="0"/>
          </a:p>
          <a:p>
            <a:pPr>
              <a:buFont typeface="Arial" panose="020B0604020202020204" pitchFamily="34" charset="0"/>
              <a:buChar char="•"/>
            </a:pPr>
            <a:r>
              <a:rPr lang="en-US" dirty="0" smtClean="0"/>
              <a:t>Dimensions- Parent or Family</a:t>
            </a:r>
          </a:p>
          <a:p>
            <a:pPr>
              <a:buFont typeface="Arial" panose="020B0604020202020204" pitchFamily="34" charset="0"/>
              <a:buChar char="•"/>
            </a:pPr>
            <a:endParaRPr lang="en-US" dirty="0"/>
          </a:p>
          <a:p>
            <a:pPr>
              <a:buFont typeface="Arial" panose="020B0604020202020204" pitchFamily="34" charset="0"/>
              <a:buChar char="•"/>
            </a:pPr>
            <a:r>
              <a:rPr lang="en-US" dirty="0"/>
              <a:t>Dimension </a:t>
            </a:r>
            <a:r>
              <a:rPr lang="en-US" dirty="0" smtClean="0"/>
              <a:t>Values- Children or Segments</a:t>
            </a:r>
          </a:p>
          <a:p>
            <a:endParaRPr lang="en-US" dirty="0"/>
          </a:p>
        </p:txBody>
      </p:sp>
    </p:spTree>
    <p:extLst>
      <p:ext uri="{BB962C8B-B14F-4D97-AF65-F5344CB8AC3E}">
        <p14:creationId xmlns:p14="http://schemas.microsoft.com/office/powerpoint/2010/main" val="12162399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Dimensions and Dimension Values</a:t>
            </a:r>
          </a:p>
        </p:txBody>
      </p:sp>
      <p:sp>
        <p:nvSpPr>
          <p:cNvPr id="3" name="Text Placeholder 2"/>
          <p:cNvSpPr>
            <a:spLocks noGrp="1"/>
          </p:cNvSpPr>
          <p:nvPr>
            <p:ph type="body" idx="1"/>
          </p:nvPr>
        </p:nvSpPr>
        <p:spPr/>
        <p:txBody>
          <a:bodyPr/>
          <a:lstStyle/>
          <a:p>
            <a:r>
              <a:rPr lang="en-US" dirty="0" smtClean="0"/>
              <a:t>Dimensions			</a:t>
            </a:r>
            <a:endParaRPr lang="en-US" dirty="0"/>
          </a:p>
        </p:txBody>
      </p:sp>
      <p:sp>
        <p:nvSpPr>
          <p:cNvPr id="4" name="Content Placeholder 3"/>
          <p:cNvSpPr>
            <a:spLocks noGrp="1"/>
          </p:cNvSpPr>
          <p:nvPr>
            <p:ph sz="half" idx="2"/>
          </p:nvPr>
        </p:nvSpPr>
        <p:spPr/>
        <p:txBody>
          <a:bodyPr/>
          <a:lstStyle/>
          <a:p>
            <a:r>
              <a:rPr lang="en-US" dirty="0" smtClean="0"/>
              <a:t>Departments</a:t>
            </a:r>
            <a:endParaRPr lang="en-US" dirty="0"/>
          </a:p>
        </p:txBody>
      </p:sp>
      <p:sp>
        <p:nvSpPr>
          <p:cNvPr id="5" name="Text Placeholder 4"/>
          <p:cNvSpPr>
            <a:spLocks noGrp="1"/>
          </p:cNvSpPr>
          <p:nvPr>
            <p:ph type="body" sz="quarter" idx="3"/>
          </p:nvPr>
        </p:nvSpPr>
        <p:spPr/>
        <p:txBody>
          <a:bodyPr/>
          <a:lstStyle/>
          <a:p>
            <a:r>
              <a:rPr lang="en-US" dirty="0" smtClean="0"/>
              <a:t>Dimension Values</a:t>
            </a:r>
            <a:endParaRPr lang="en-US" dirty="0"/>
          </a:p>
        </p:txBody>
      </p:sp>
      <p:sp>
        <p:nvSpPr>
          <p:cNvPr id="6" name="Content Placeholder 5"/>
          <p:cNvSpPr>
            <a:spLocks noGrp="1"/>
          </p:cNvSpPr>
          <p:nvPr>
            <p:ph sz="quarter" idx="4"/>
          </p:nvPr>
        </p:nvSpPr>
        <p:spPr/>
        <p:txBody>
          <a:bodyPr/>
          <a:lstStyle/>
          <a:p>
            <a:r>
              <a:rPr lang="en-US" dirty="0" smtClean="0"/>
              <a:t>Admin</a:t>
            </a:r>
          </a:p>
          <a:p>
            <a:r>
              <a:rPr lang="en-US" dirty="0" smtClean="0"/>
              <a:t>Finance </a:t>
            </a:r>
          </a:p>
          <a:p>
            <a:r>
              <a:rPr lang="en-US" dirty="0" smtClean="0"/>
              <a:t>MFG</a:t>
            </a:r>
          </a:p>
          <a:p>
            <a:r>
              <a:rPr lang="en-US" dirty="0" smtClean="0"/>
              <a:t>Sales </a:t>
            </a:r>
          </a:p>
          <a:p>
            <a:r>
              <a:rPr lang="en-US" dirty="0" smtClean="0"/>
              <a:t>Marketing</a:t>
            </a:r>
          </a:p>
          <a:p>
            <a:r>
              <a:rPr lang="en-US" dirty="0" smtClean="0"/>
              <a:t>IT</a:t>
            </a:r>
            <a:endParaRPr lang="en-US" dirty="0"/>
          </a:p>
        </p:txBody>
      </p:sp>
    </p:spTree>
    <p:extLst>
      <p:ext uri="{BB962C8B-B14F-4D97-AF65-F5344CB8AC3E}">
        <p14:creationId xmlns:p14="http://schemas.microsoft.com/office/powerpoint/2010/main" val="27764531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25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up)">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2" presetClass="entr" presetSubtype="1" fill="hold" nodeType="afterEffect">
                                  <p:stCondLst>
                                    <p:cond delay="25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up)">
                                      <p:cBhvr>
                                        <p:cTn id="31" dur="500"/>
                                        <p:tgtEl>
                                          <p:spTgt spid="6">
                                            <p:txEl>
                                              <p:pRg st="0" end="0"/>
                                            </p:txEl>
                                          </p:spTgt>
                                        </p:tgtEl>
                                      </p:cBhvr>
                                    </p:animEffect>
                                  </p:childTnLst>
                                </p:cTn>
                              </p:par>
                              <p:par>
                                <p:cTn id="32" presetID="22" presetClass="entr" presetSubtype="1" fill="hold" nodeType="withEffect">
                                  <p:stCondLst>
                                    <p:cond delay="25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wipe(up)">
                                      <p:cBhvr>
                                        <p:cTn id="34" dur="500"/>
                                        <p:tgtEl>
                                          <p:spTgt spid="6">
                                            <p:txEl>
                                              <p:pRg st="1" end="1"/>
                                            </p:txEl>
                                          </p:spTgt>
                                        </p:tgtEl>
                                      </p:cBhvr>
                                    </p:animEffect>
                                  </p:childTnLst>
                                </p:cTn>
                              </p:par>
                              <p:par>
                                <p:cTn id="35" presetID="22" presetClass="entr" presetSubtype="1" fill="hold" nodeType="withEffect">
                                  <p:stCondLst>
                                    <p:cond delay="25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up)">
                                      <p:cBhvr>
                                        <p:cTn id="37" dur="500"/>
                                        <p:tgtEl>
                                          <p:spTgt spid="6">
                                            <p:txEl>
                                              <p:pRg st="2" end="2"/>
                                            </p:txEl>
                                          </p:spTgt>
                                        </p:tgtEl>
                                      </p:cBhvr>
                                    </p:animEffect>
                                  </p:childTnLst>
                                </p:cTn>
                              </p:par>
                              <p:par>
                                <p:cTn id="38" presetID="22" presetClass="entr" presetSubtype="1" fill="hold" nodeType="withEffect">
                                  <p:stCondLst>
                                    <p:cond delay="25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up)">
                                      <p:cBhvr>
                                        <p:cTn id="40" dur="500"/>
                                        <p:tgtEl>
                                          <p:spTgt spid="6">
                                            <p:txEl>
                                              <p:pRg st="3" end="3"/>
                                            </p:txEl>
                                          </p:spTgt>
                                        </p:tgtEl>
                                      </p:cBhvr>
                                    </p:animEffect>
                                  </p:childTnLst>
                                </p:cTn>
                              </p:par>
                              <p:par>
                                <p:cTn id="41" presetID="22" presetClass="entr" presetSubtype="1" fill="hold" nodeType="withEffect">
                                  <p:stCondLst>
                                    <p:cond delay="25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wipe(up)">
                                      <p:cBhvr>
                                        <p:cTn id="43" dur="500"/>
                                        <p:tgtEl>
                                          <p:spTgt spid="6">
                                            <p:txEl>
                                              <p:pRg st="4" end="4"/>
                                            </p:txEl>
                                          </p:spTgt>
                                        </p:tgtEl>
                                      </p:cBhvr>
                                    </p:animEffect>
                                  </p:childTnLst>
                                </p:cTn>
                              </p:par>
                              <p:par>
                                <p:cTn id="44" presetID="22" presetClass="entr" presetSubtype="1" fill="hold" nodeType="withEffect">
                                  <p:stCondLst>
                                    <p:cond delay="25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wipe(up)">
                                      <p:cBhvr>
                                        <p:cTn id="4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1161685" y="490611"/>
            <a:ext cx="9610344" cy="50884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57681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1492"/>
          </a:xfrm>
        </p:spPr>
        <p:txBody>
          <a:bodyPr/>
          <a:lstStyle/>
          <a:p>
            <a:r>
              <a:rPr lang="en-US" dirty="0" smtClean="0"/>
              <a:t>Categorization of Dimensions</a:t>
            </a:r>
            <a:endParaRPr lang="en-US" dirty="0"/>
          </a:p>
        </p:txBody>
      </p:sp>
      <p:sp>
        <p:nvSpPr>
          <p:cNvPr id="3" name="Content Placeholder 2"/>
          <p:cNvSpPr>
            <a:spLocks noGrp="1"/>
          </p:cNvSpPr>
          <p:nvPr>
            <p:ph idx="1"/>
          </p:nvPr>
        </p:nvSpPr>
        <p:spPr>
          <a:xfrm>
            <a:off x="838200" y="1294108"/>
            <a:ext cx="10515600" cy="5075695"/>
          </a:xfrm>
        </p:spPr>
        <p:txBody>
          <a:bodyPr>
            <a:normAutofit/>
          </a:bodyPr>
          <a:lstStyle/>
          <a:p>
            <a:pPr marL="0" indent="0">
              <a:buNone/>
            </a:pPr>
            <a:endParaRPr lang="en-US" dirty="0" smtClean="0"/>
          </a:p>
          <a:p>
            <a:pPr marL="0" indent="0">
              <a:buNone/>
            </a:pPr>
            <a:r>
              <a:rPr lang="en-US" dirty="0" smtClean="0"/>
              <a:t>Fixed vs. Variable</a:t>
            </a:r>
          </a:p>
          <a:p>
            <a:pPr>
              <a:buFont typeface="Arial" panose="020B0604020202020204" pitchFamily="34" charset="0"/>
              <a:buChar char="•"/>
            </a:pPr>
            <a:endParaRPr lang="en-US" dirty="0"/>
          </a:p>
          <a:p>
            <a:pPr>
              <a:buFont typeface="Arial" panose="020B0604020202020204" pitchFamily="34" charset="0"/>
              <a:buChar char="•"/>
            </a:pPr>
            <a:r>
              <a:rPr lang="en-US" b="1" dirty="0" smtClean="0"/>
              <a:t>Fixed dimension- </a:t>
            </a:r>
            <a:r>
              <a:rPr lang="en-US" dirty="0" smtClean="0"/>
              <a:t>When a dimension value can be attached to a master file (Item, vendor, customer) which results in that exact same value being passed </a:t>
            </a:r>
            <a:r>
              <a:rPr lang="en-US" dirty="0" err="1" smtClean="0"/>
              <a:t>everytime</a:t>
            </a:r>
            <a:r>
              <a:rPr lang="en-US" dirty="0" smtClean="0"/>
              <a:t> this master file is used (one to one)</a:t>
            </a:r>
          </a:p>
          <a:p>
            <a:pPr>
              <a:buFont typeface="Arial" panose="020B0604020202020204" pitchFamily="34" charset="0"/>
              <a:buChar char="•"/>
            </a:pPr>
            <a:r>
              <a:rPr lang="en-US" b="1" dirty="0" smtClean="0"/>
              <a:t>Variable dimension- </a:t>
            </a:r>
            <a:r>
              <a:rPr lang="en-US" dirty="0" smtClean="0"/>
              <a:t>When a dimension value is required, but the exact value would not be selected until time of transaction (one to many)</a:t>
            </a:r>
          </a:p>
          <a:p>
            <a:endParaRPr lang="en-US" dirty="0"/>
          </a:p>
        </p:txBody>
      </p:sp>
    </p:spTree>
    <p:extLst>
      <p:ext uri="{BB962C8B-B14F-4D97-AF65-F5344CB8AC3E}">
        <p14:creationId xmlns:p14="http://schemas.microsoft.com/office/powerpoint/2010/main" val="12371889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6978"/>
          </a:xfrm>
        </p:spPr>
        <p:txBody>
          <a:bodyPr>
            <a:normAutofit fontScale="90000"/>
          </a:bodyPr>
          <a:lstStyle/>
          <a:p>
            <a:r>
              <a:rPr lang="en-US" dirty="0" smtClean="0"/>
              <a:t>Fixed </a:t>
            </a:r>
            <a:endParaRPr lang="en-US" dirty="0"/>
          </a:p>
        </p:txBody>
      </p:sp>
      <p:sp>
        <p:nvSpPr>
          <p:cNvPr id="3" name="Content Placeholder 2"/>
          <p:cNvSpPr>
            <a:spLocks noGrp="1"/>
          </p:cNvSpPr>
          <p:nvPr>
            <p:ph idx="1"/>
          </p:nvPr>
        </p:nvSpPr>
        <p:spPr>
          <a:xfrm>
            <a:off x="871330" y="1294108"/>
            <a:ext cx="10515600" cy="5075695"/>
          </a:xfrm>
        </p:spPr>
        <p:txBody>
          <a:bodyPr>
            <a:normAutofit/>
          </a:bodyPr>
          <a:lstStyle/>
          <a:p>
            <a:pPr marL="0"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1295400" y="932920"/>
            <a:ext cx="9601200" cy="4865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65235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6978"/>
          </a:xfrm>
        </p:spPr>
        <p:txBody>
          <a:bodyPr>
            <a:normAutofit fontScale="90000"/>
          </a:bodyPr>
          <a:lstStyle/>
          <a:p>
            <a:r>
              <a:rPr lang="en-US" dirty="0" smtClean="0"/>
              <a:t>Variable</a:t>
            </a:r>
            <a:endParaRPr lang="en-US" dirty="0"/>
          </a:p>
        </p:txBody>
      </p:sp>
      <p:sp>
        <p:nvSpPr>
          <p:cNvPr id="3" name="Content Placeholder 2"/>
          <p:cNvSpPr>
            <a:spLocks noGrp="1"/>
          </p:cNvSpPr>
          <p:nvPr>
            <p:ph idx="1"/>
          </p:nvPr>
        </p:nvSpPr>
        <p:spPr>
          <a:xfrm>
            <a:off x="838200" y="1294108"/>
            <a:ext cx="10515600" cy="5075695"/>
          </a:xfrm>
        </p:spPr>
        <p:txBody>
          <a:bodyPr>
            <a:normAutofit/>
          </a:bodyPr>
          <a:lstStyle/>
          <a:p>
            <a:pPr marL="0" indent="0">
              <a:buNone/>
            </a:pPr>
            <a:endParaRPr lang="en-US" dirty="0" smtClean="0"/>
          </a:p>
          <a:p>
            <a:endParaRPr lang="en-US" dirty="0"/>
          </a:p>
        </p:txBody>
      </p:sp>
      <p:pic>
        <p:nvPicPr>
          <p:cNvPr id="5" name="Picture 4"/>
          <p:cNvPicPr>
            <a:picLocks noChangeAspect="1"/>
          </p:cNvPicPr>
          <p:nvPr/>
        </p:nvPicPr>
        <p:blipFill>
          <a:blip r:embed="rId2"/>
          <a:stretch>
            <a:fillRect/>
          </a:stretch>
        </p:blipFill>
        <p:spPr>
          <a:xfrm>
            <a:off x="1051560" y="926974"/>
            <a:ext cx="9543288" cy="47760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6747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0E031C1095B0408DAC708113DFDD36" ma:contentTypeVersion="10" ma:contentTypeDescription="Create a new document." ma:contentTypeScope="" ma:versionID="e4f6b00f6dded83f6caf4989e75a00d2">
  <xsd:schema xmlns:xsd="http://www.w3.org/2001/XMLSchema" xmlns:xs="http://www.w3.org/2001/XMLSchema" xmlns:p="http://schemas.microsoft.com/office/2006/metadata/properties" xmlns:ns1="http://schemas.microsoft.com/sharepoint/v3" xmlns:ns2="a2851d27-5ce9-4c46-b6d2-9c60a9ccacc2" xmlns:ns3="0f9c49b3-675d-49eb-9aca-ecb844870355" targetNamespace="http://schemas.microsoft.com/office/2006/metadata/properties" ma:root="true" ma:fieldsID="e4f1d155198fd0225bcdffd2537072a2" ns1:_="" ns2:_="" ns3:_="">
    <xsd:import namespace="http://schemas.microsoft.com/sharepoint/v3"/>
    <xsd:import namespace="a2851d27-5ce9-4c46-b6d2-9c60a9ccacc2"/>
    <xsd:import namespace="0f9c49b3-675d-49eb-9aca-ecb8448703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851d27-5ce9-4c46-b6d2-9c60a9ccacc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9c49b3-675d-49eb-9aca-ecb84487035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C21FBE3-3A63-4944-8A6D-FAFB87EFA2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2851d27-5ce9-4c46-b6d2-9c60a9ccacc2"/>
    <ds:schemaRef ds:uri="0f9c49b3-675d-49eb-9aca-ecb8448703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6704AF-D37D-4D04-A94B-CABEDEA87578}">
  <ds:schemaRefs>
    <ds:schemaRef ds:uri="http://schemas.microsoft.com/sharepoint/v3/contenttype/forms"/>
  </ds:schemaRefs>
</ds:datastoreItem>
</file>

<file path=customXml/itemProps3.xml><?xml version="1.0" encoding="utf-8"?>
<ds:datastoreItem xmlns:ds="http://schemas.openxmlformats.org/officeDocument/2006/customXml" ds:itemID="{113653CB-2034-4433-BC26-BC360A352D3B}">
  <ds:schemaRefs>
    <ds:schemaRef ds:uri="http://schemas.microsoft.com/sharepoint/v3"/>
    <ds:schemaRef ds:uri="http://purl.org/dc/terms/"/>
    <ds:schemaRef ds:uri="0f9c49b3-675d-49eb-9aca-ecb844870355"/>
    <ds:schemaRef ds:uri="http://schemas.microsoft.com/office/2006/documentManagement/types"/>
    <ds:schemaRef ds:uri="http://schemas.microsoft.com/office/infopath/2007/PartnerControls"/>
    <ds:schemaRef ds:uri="http://purl.org/dc/elements/1.1/"/>
    <ds:schemaRef ds:uri="http://schemas.microsoft.com/office/2006/metadata/properties"/>
    <ds:schemaRef ds:uri="a2851d27-5ce9-4c46-b6d2-9c60a9ccacc2"/>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2688</TotalTime>
  <Words>581</Words>
  <Application>Microsoft Office PowerPoint</Application>
  <PresentationFormat>Widescreen</PresentationFormat>
  <Paragraphs>78</Paragraphs>
  <Slides>24</Slides>
  <Notes>0</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Verdana</vt:lpstr>
      <vt:lpstr>Office Theme</vt:lpstr>
      <vt:lpstr>Reserved for Intro Picture</vt:lpstr>
      <vt:lpstr>Introduction</vt:lpstr>
      <vt:lpstr>What are Dimensions?</vt:lpstr>
      <vt:lpstr>Dimensions and Dimension Values</vt:lpstr>
      <vt:lpstr>Examples of Dimensions and Dimension Values</vt:lpstr>
      <vt:lpstr>PowerPoint Presentation</vt:lpstr>
      <vt:lpstr>Categorization of Dimensions</vt:lpstr>
      <vt:lpstr>Fixed </vt:lpstr>
      <vt:lpstr>Variable</vt:lpstr>
      <vt:lpstr>Attaching and Assigning Dimension Controls</vt:lpstr>
      <vt:lpstr>Dimension Value Roll Up</vt:lpstr>
      <vt:lpstr>Dimension Value Roll Up</vt:lpstr>
      <vt:lpstr>Transactional example- Posted Sales Invoice</vt:lpstr>
      <vt:lpstr>Posted Sales Invoice</vt:lpstr>
      <vt:lpstr>Reporting Options</vt:lpstr>
      <vt:lpstr>Analysis by Dimensions </vt:lpstr>
      <vt:lpstr>Analysis by Dimensions</vt:lpstr>
      <vt:lpstr>Analysis by Dimensions</vt:lpstr>
      <vt:lpstr>Analysis by Dimensions </vt:lpstr>
      <vt:lpstr>Analysis by Dimensions</vt:lpstr>
      <vt:lpstr>Analysis by Dimensions </vt:lpstr>
      <vt:lpstr>Benefits of using Dimensions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Britton</dc:creator>
  <cp:lastModifiedBy>Mark Kane</cp:lastModifiedBy>
  <cp:revision>122</cp:revision>
  <dcterms:created xsi:type="dcterms:W3CDTF">2018-01-03T18:38:01Z</dcterms:created>
  <dcterms:modified xsi:type="dcterms:W3CDTF">2018-04-19T17:13:44Z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0x010100370E031C1095B0408DAC708113DFDD36</vt:lpwstr>
  </property>
</Properties>
</file>